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2" r:id="rId5"/>
  </p:sldMasterIdLst>
  <p:notesMasterIdLst>
    <p:notesMasterId r:id="rId32"/>
  </p:notesMasterIdLst>
  <p:sldIdLst>
    <p:sldId id="16772746" r:id="rId6"/>
    <p:sldId id="2147483626" r:id="rId7"/>
    <p:sldId id="2147483617" r:id="rId8"/>
    <p:sldId id="2147483618" r:id="rId9"/>
    <p:sldId id="2147483620" r:id="rId10"/>
    <p:sldId id="2147483619" r:id="rId11"/>
    <p:sldId id="2147483627" r:id="rId12"/>
    <p:sldId id="2147483623" r:id="rId13"/>
    <p:sldId id="2147483624" r:id="rId14"/>
    <p:sldId id="2147483625" r:id="rId15"/>
    <p:sldId id="2147483622" r:id="rId16"/>
    <p:sldId id="2147483628" r:id="rId17"/>
    <p:sldId id="2147483629" r:id="rId18"/>
    <p:sldId id="2147483630" r:id="rId19"/>
    <p:sldId id="2147483635" r:id="rId20"/>
    <p:sldId id="2147483631" r:id="rId21"/>
    <p:sldId id="2147483632" r:id="rId22"/>
    <p:sldId id="2147483639" r:id="rId23"/>
    <p:sldId id="2147483640" r:id="rId24"/>
    <p:sldId id="2147483641" r:id="rId25"/>
    <p:sldId id="2147483636" r:id="rId26"/>
    <p:sldId id="2147483637" r:id="rId27"/>
    <p:sldId id="2147483638" r:id="rId28"/>
    <p:sldId id="2147483642" r:id="rId29"/>
    <p:sldId id="2147483643" r:id="rId30"/>
    <p:sldId id="2147483644" r:id="rId31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F"/>
    <a:srgbClr val="DDD688"/>
    <a:srgbClr val="CDE2FF"/>
    <a:srgbClr val="5B95FF"/>
    <a:srgbClr val="FAD6FF"/>
    <a:srgbClr val="E292D8"/>
    <a:srgbClr val="69CFC5"/>
    <a:srgbClr val="EC8803"/>
    <a:srgbClr val="FF9300"/>
    <a:srgbClr val="CE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97" autoAdjust="0"/>
  </p:normalViewPr>
  <p:slideViewPr>
    <p:cSldViewPr snapToGrid="0">
      <p:cViewPr>
        <p:scale>
          <a:sx n="91" d="100"/>
          <a:sy n="91" d="100"/>
        </p:scale>
        <p:origin x="152" y="7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C1AD0E3-5ADC-4378-BD4E-8C1D95134267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B6FD22-14C9-446E-BF23-3CCC45009F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6FD22-14C9-446E-BF23-3CCC45009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17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6FD22-14C9-446E-BF23-3CCC45009F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2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71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66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78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5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01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7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684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46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407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513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56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307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6FD22-14C9-446E-BF23-3CCC45009F7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379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65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6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86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70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6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6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696-26A0-94F1-85C8-C2D5EB77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4F929-7B96-4642-4C65-334FF5DEE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9CC6B-C13D-EAC8-5B3B-068F51B7C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/>
              <a:t>2 sizing</a:t>
            </a:r>
          </a:p>
          <a:p>
            <a:r>
              <a:rPr lang="en-US" dirty="0"/>
              <a:t>3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0762-22AD-CF46-1695-AE8D1C20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pPr marL="0" marR="0" lvl="0" indent="0" algn="l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19B0-8753-B7B0-BF69-B7F001F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0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/>
          <a:srcRect l="1" r="27111" b="27111"/>
          <a:stretch>
            <a:fillRect/>
          </a:stretch>
        </p:blipFill>
        <p:spPr>
          <a:xfrm>
            <a:off x="1069" y="0"/>
            <a:ext cx="12190931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68806" y="730040"/>
            <a:ext cx="7608277" cy="1508125"/>
          </a:xfrm>
        </p:spPr>
        <p:txBody>
          <a:bodyPr anchor="b">
            <a:noAutofit/>
          </a:bodyPr>
          <a:lstStyle>
            <a:lvl1pPr algn="l">
              <a:defRPr sz="5400" b="0" i="0">
                <a:solidFill>
                  <a:srgbClr val="6039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87453" y="434888"/>
            <a:ext cx="0" cy="2039815"/>
          </a:xfrm>
          <a:prstGeom prst="line">
            <a:avLst/>
          </a:prstGeom>
          <a:ln w="28575">
            <a:solidFill>
              <a:srgbClr val="603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478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946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101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649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6735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251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29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009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922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0701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49915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662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85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78794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3604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030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276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300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727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8823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981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544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087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317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53222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51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50031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6896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94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33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2676" indent="-30267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59865" indent="-457189">
              <a:defRPr>
                <a:solidFill>
                  <a:srgbClr val="000000"/>
                </a:solidFill>
              </a:defRPr>
            </a:lvl2pPr>
            <a:lvl3pPr marL="1219170" indent="-459306">
              <a:defRPr>
                <a:solidFill>
                  <a:srgbClr val="000000"/>
                </a:solidFill>
              </a:defRPr>
            </a:lvl3pPr>
            <a:lvl4pPr marL="1678475" indent="-459306"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6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43D2-A50D-4985-B184-B9100F49210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06459-BE66-4B45-BCCF-498E1A3BF3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705600"/>
            <a:ext cx="13017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8183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16.png"/><Relationship Id="rId5" Type="http://schemas.openxmlformats.org/officeDocument/2006/relationships/image" Target="../media/image7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3.png"/><Relationship Id="rId5" Type="http://schemas.openxmlformats.org/officeDocument/2006/relationships/image" Target="../media/image7.jpe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3.png"/><Relationship Id="rId5" Type="http://schemas.openxmlformats.org/officeDocument/2006/relationships/image" Target="../media/image7.jpe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jpeg"/><Relationship Id="rId11" Type="http://schemas.openxmlformats.org/officeDocument/2006/relationships/image" Target="../media/image23.png"/><Relationship Id="rId5" Type="http://schemas.openxmlformats.org/officeDocument/2006/relationships/image" Target="../media/image7.jpe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CA3F-6DB4-33DE-E33A-40333B2AC107}"/>
              </a:ext>
            </a:extLst>
          </p:cNvPr>
          <p:cNvSpPr txBox="1">
            <a:spLocks/>
          </p:cNvSpPr>
          <p:nvPr/>
        </p:nvSpPr>
        <p:spPr>
          <a:xfrm>
            <a:off x="207746" y="725881"/>
            <a:ext cx="10222794" cy="5406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spcBef>
                <a:spcPts val="599"/>
              </a:spcBef>
            </a:pPr>
            <a:r>
              <a:rPr lang="en-US" sz="3600" kern="0" dirty="0">
                <a:solidFill>
                  <a:srgbClr val="FFFFFF"/>
                </a:solidFill>
                <a:latin typeface="IBM Plex Sans Light" panose="020B0403050203000203" pitchFamily="34" charset="0"/>
              </a:rPr>
              <a:t>Data Platform -Business Partner</a:t>
            </a:r>
          </a:p>
          <a:p>
            <a:pPr>
              <a:spcBef>
                <a:spcPts val="599"/>
              </a:spcBef>
            </a:pPr>
            <a:r>
              <a:rPr lang="en-US" sz="3600" kern="0" dirty="0">
                <a:solidFill>
                  <a:srgbClr val="FFFFFF"/>
                </a:solidFill>
                <a:latin typeface="IBM Plex Sans Light" panose="020B0403050203000203" pitchFamily="34" charset="0"/>
              </a:rPr>
              <a:t>Evaluation Session</a:t>
            </a:r>
          </a:p>
          <a:p>
            <a:pPr>
              <a:spcBef>
                <a:spcPts val="599"/>
              </a:spcBef>
            </a:pPr>
            <a:br>
              <a:rPr lang="en-US" sz="3600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20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06 Oct 2025</a:t>
            </a: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  <a:ea typeface="IBM Plex Sans" charset="0"/>
              <a:cs typeface="IBM Plex Sans" charset="0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endParaRPr lang="en-US" sz="1800" dirty="0">
              <a:solidFill>
                <a:srgbClr val="FFFFFF"/>
              </a:solidFill>
              <a:latin typeface="IBM Plex Sans Light" panose="020B0403050000000000" pitchFamily="34" charset="77"/>
            </a:endParaRPr>
          </a:p>
          <a:p>
            <a:pPr>
              <a:spcBef>
                <a:spcPts val="599"/>
              </a:spcBef>
            </a:pP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Pham Thanh Tung</a:t>
            </a:r>
            <a:b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</a:br>
            <a:r>
              <a:rPr lang="en-US" sz="1800" dirty="0" err="1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Chuyên</a:t>
            </a: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viên</a:t>
            </a: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  <a:t> </a:t>
            </a:r>
            <a:b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  <a:ea typeface="IBM Plex Sans" charset="0"/>
                <a:cs typeface="IBM Plex Sans" charset="0"/>
              </a:rPr>
            </a:br>
            <a:r>
              <a:rPr lang="en-US" sz="1800" dirty="0">
                <a:solidFill>
                  <a:srgbClr val="FFFFFF"/>
                </a:solidFill>
                <a:latin typeface="IBM Plex Sans Light" panose="020B0403050000000000" pitchFamily="34" charset="77"/>
              </a:rPr>
              <a:t>tungpt.pt8@shb.com.vn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61FA58-FBB7-8AC0-C47C-4A3C9D5058C2}"/>
              </a:ext>
            </a:extLst>
          </p:cNvPr>
          <p:cNvCxnSpPr>
            <a:cxnSpLocks/>
          </p:cNvCxnSpPr>
          <p:nvPr/>
        </p:nvCxnSpPr>
        <p:spPr>
          <a:xfrm>
            <a:off x="207746" y="2020186"/>
            <a:ext cx="65216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line icon for adaptation 16058597 Vector Art at Vecteezy">
            <a:extLst>
              <a:ext uri="{FF2B5EF4-FFF2-40B4-BE49-F238E27FC236}">
                <a16:creationId xmlns:a16="http://schemas.microsoft.com/office/drawing/2014/main" id="{E725C201-079B-AB1B-AC4F-3154906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11521F-EDD2-5D99-47AD-3F84699FC82B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E32D0-84F0-9D90-DA16-92BA170286DF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62E79A-14DF-6599-9962-0DD683D15777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8FAD1-044D-3A3D-EA2F-C7702F68A780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4BA117-C3BA-3AB0-F68C-572CCD9C50C7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6832BE-6450-7A98-50E3-0F38549C4ACF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6B398-BA42-8F1E-8278-8ADF56FD3ABB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19454-FF6C-3A1F-FF8F-C3CBBCB01BA7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EE45F-B85E-3A95-CB6B-9973BCD231AB}"/>
              </a:ext>
            </a:extLst>
          </p:cNvPr>
          <p:cNvCxnSpPr>
            <a:cxnSpLocks/>
            <a:stCxn id="22" idx="2"/>
            <a:endCxn id="36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7AFA9C-13DB-E208-30E2-3A6FD66BE6EB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32763-D8B9-CE94-7DCB-C487E9902568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ED52D6-51A7-B585-8E12-6C0B72614F3D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ACA9C-6869-3507-B09B-E4E665465F06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BEE209-5263-7B1A-CCEE-2E7F9D484C21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D60E20-134E-802C-DF7C-75D59DD184EA}"/>
              </a:ext>
            </a:extLst>
          </p:cNvPr>
          <p:cNvCxnSpPr>
            <a:cxnSpLocks/>
            <a:endCxn id="44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33D25D-C3AA-C62B-A572-23CCC87B0937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ED2D8A-094A-FA6A-6828-3FA46F72A7B8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2B9BF77-DFEE-EEB9-1F8A-D73B21DFF3DF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91D690-125B-C5FF-8B45-59505829C2F1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EE84F0-A65C-85D9-1A8A-8BD1553747C9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70A8D09-FCB3-2FF2-0D5A-20329498662B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6859132-B383-B854-CFDF-39B52A48F4AF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85BAAD-7D48-D0F4-868B-2DEE07D28982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4B0683-EFBB-F9D8-A8F7-C5B0B76C9039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A47220-DC9E-1402-C714-877E26E84A08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4" name="Rectangle 6143">
            <a:extLst>
              <a:ext uri="{FF2B5EF4-FFF2-40B4-BE49-F238E27FC236}">
                <a16:creationId xmlns:a16="http://schemas.microsoft.com/office/drawing/2014/main" id="{4D873D2E-EE63-3277-A062-4A92421A7E06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5" name="Rectangle 6144">
            <a:extLst>
              <a:ext uri="{FF2B5EF4-FFF2-40B4-BE49-F238E27FC236}">
                <a16:creationId xmlns:a16="http://schemas.microsoft.com/office/drawing/2014/main" id="{2B6598FC-1E96-B7E7-91C9-BACF8534D230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4" name="Rectangle 6153">
            <a:extLst>
              <a:ext uri="{FF2B5EF4-FFF2-40B4-BE49-F238E27FC236}">
                <a16:creationId xmlns:a16="http://schemas.microsoft.com/office/drawing/2014/main" id="{FC6D2646-F072-0F36-9847-C444AB0902FA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1A0D4BF6-9AD7-8241-EE79-5CDCBCC78C30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165461DF-949C-63C7-318B-FDEFDD549AA2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EFA80D8-6086-A38F-A07F-A214D7F8DDA4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F0171FB8-7E21-E96A-4947-B28CC6572F3E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8FFFEB98-E075-D111-0482-D7F3E388C256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F97F75F3-5B6E-30A4-A86A-2E0CC17700DB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59AF449B-5EC6-2729-BE71-F2CEA74F844F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31A60852-E8E1-89B4-A52E-BE49E77A8F81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AD0E3BC3-1F7D-CC0E-F418-E519AB459732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4" name="Straight Arrow Connector 6163">
            <a:extLst>
              <a:ext uri="{FF2B5EF4-FFF2-40B4-BE49-F238E27FC236}">
                <a16:creationId xmlns:a16="http://schemas.microsoft.com/office/drawing/2014/main" id="{3F1C8A0E-679F-4AC6-1310-E7243F43B7C1}"/>
              </a:ext>
            </a:extLst>
          </p:cNvPr>
          <p:cNvCxnSpPr>
            <a:cxnSpLocks/>
            <a:endCxn id="6162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8C5E2027-C060-2B8E-5AA8-52A38856ED6B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1A857C9-CA38-C125-0D98-ABB5A76427C2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9" name="Straight Connector 6168">
            <a:extLst>
              <a:ext uri="{FF2B5EF4-FFF2-40B4-BE49-F238E27FC236}">
                <a16:creationId xmlns:a16="http://schemas.microsoft.com/office/drawing/2014/main" id="{5EAA49F5-6A88-10E0-B62B-2F4B6A3EE655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0" name="Straight Connector 6169">
            <a:extLst>
              <a:ext uri="{FF2B5EF4-FFF2-40B4-BE49-F238E27FC236}">
                <a16:creationId xmlns:a16="http://schemas.microsoft.com/office/drawing/2014/main" id="{EAF4E725-1F4F-7C09-EC41-B17E09391C3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1" name="Straight Connector 6170">
            <a:extLst>
              <a:ext uri="{FF2B5EF4-FFF2-40B4-BE49-F238E27FC236}">
                <a16:creationId xmlns:a16="http://schemas.microsoft.com/office/drawing/2014/main" id="{06259011-41AF-0FAB-0BD2-8B4499EAEE4C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CA512682-56AC-7017-C3EE-BC6004598EB5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3" name="Rectangle 6172">
            <a:extLst>
              <a:ext uri="{FF2B5EF4-FFF2-40B4-BE49-F238E27FC236}">
                <a16:creationId xmlns:a16="http://schemas.microsoft.com/office/drawing/2014/main" id="{FDB18935-D938-4BAE-5090-D3A6F589DDF0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4" name="TextBox 6173">
            <a:extLst>
              <a:ext uri="{FF2B5EF4-FFF2-40B4-BE49-F238E27FC236}">
                <a16:creationId xmlns:a16="http://schemas.microsoft.com/office/drawing/2014/main" id="{CCC8AFB5-0C90-D722-A449-6D6FFC92C034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75" name="TextBox 6174">
            <a:extLst>
              <a:ext uri="{FF2B5EF4-FFF2-40B4-BE49-F238E27FC236}">
                <a16:creationId xmlns:a16="http://schemas.microsoft.com/office/drawing/2014/main" id="{7E56EC20-98C7-AB2A-B16D-824D7212C93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411042B-9C5A-959C-0968-7E4FBA2ECF6C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4A534D9A-F627-DCE0-629F-137177BB8AEA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84197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line icon for adaptation 16058597 Vector Art at Vecteezy">
            <a:extLst>
              <a:ext uri="{FF2B5EF4-FFF2-40B4-BE49-F238E27FC236}">
                <a16:creationId xmlns:a16="http://schemas.microsoft.com/office/drawing/2014/main" id="{E725C201-079B-AB1B-AC4F-3154906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11521F-EDD2-5D99-47AD-3F84699FC82B}"/>
              </a:ext>
            </a:extLst>
          </p:cNvPr>
          <p:cNvCxnSpPr>
            <a:cxnSpLocks/>
            <a:stCxn id="615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2723B1BF-449B-E0D7-65D2-39D845BD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CE2F62-71D9-4077-FFEF-881D802BC54B}"/>
              </a:ext>
            </a:extLst>
          </p:cNvPr>
          <p:cNvCxnSpPr>
            <a:cxnSpLocks/>
            <a:stCxn id="615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E32D0-84F0-9D90-DA16-92BA170286DF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62E79A-14DF-6599-9962-0DD683D15777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FBFC9E-853E-1B44-7D21-0D5E649EB5E8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F215BD-6C9D-94C5-9E1E-E21FCCFDF702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11ED11-AEA8-B632-EEF7-DC1F9FD89E0F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B4997A-D973-1D98-1FFD-AD21B1EFFD5E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4161C1-55E0-2072-DE4A-2A91FFFD5EDD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1F602A-068C-90F7-0C60-5323F826904D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80D21-22CD-0186-FD88-F65479887FF9}"/>
              </a:ext>
            </a:extLst>
          </p:cNvPr>
          <p:cNvCxnSpPr>
            <a:cxnSpLocks/>
            <a:endCxn id="59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EA567A-FA89-0ED2-E548-F5F40AEBD479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4" name="Straight Arrow Connector 6143">
            <a:extLst>
              <a:ext uri="{FF2B5EF4-FFF2-40B4-BE49-F238E27FC236}">
                <a16:creationId xmlns:a16="http://schemas.microsoft.com/office/drawing/2014/main" id="{02DCA811-A33A-7003-D1F1-6489FCC09CCC}"/>
              </a:ext>
            </a:extLst>
          </p:cNvPr>
          <p:cNvCxnSpPr>
            <a:cxnSpLocks/>
            <a:endCxn id="61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5" name="Rectangle 6144">
            <a:extLst>
              <a:ext uri="{FF2B5EF4-FFF2-40B4-BE49-F238E27FC236}">
                <a16:creationId xmlns:a16="http://schemas.microsoft.com/office/drawing/2014/main" id="{9AADCD7F-FBAE-49FD-FE77-41C50E71D00F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47" name="Rectangle 6146">
            <a:extLst>
              <a:ext uri="{FF2B5EF4-FFF2-40B4-BE49-F238E27FC236}">
                <a16:creationId xmlns:a16="http://schemas.microsoft.com/office/drawing/2014/main" id="{9F0AAE40-6890-EC3A-7106-EF0223A9F8DB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6149" name="Rectangle 6148">
            <a:extLst>
              <a:ext uri="{FF2B5EF4-FFF2-40B4-BE49-F238E27FC236}">
                <a16:creationId xmlns:a16="http://schemas.microsoft.com/office/drawing/2014/main" id="{FAFE0BD6-82E4-A632-6C82-9182716C657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B3B1828-8615-C931-0208-072032561969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6153" name="Straight Arrow Connector 6152">
            <a:extLst>
              <a:ext uri="{FF2B5EF4-FFF2-40B4-BE49-F238E27FC236}">
                <a16:creationId xmlns:a16="http://schemas.microsoft.com/office/drawing/2014/main" id="{4C10FD80-3B76-7E4D-3636-FFCC1C492CD1}"/>
              </a:ext>
            </a:extLst>
          </p:cNvPr>
          <p:cNvCxnSpPr>
            <a:cxnSpLocks/>
            <a:endCxn id="614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E4CA7CF7-2C4B-3B0E-D721-172788295F5F}"/>
              </a:ext>
            </a:extLst>
          </p:cNvPr>
          <p:cNvCxnSpPr>
            <a:cxnSpLocks/>
            <a:stCxn id="6145" idx="2"/>
            <a:endCxn id="6149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5" name="Straight Arrow Connector 6154">
            <a:extLst>
              <a:ext uri="{FF2B5EF4-FFF2-40B4-BE49-F238E27FC236}">
                <a16:creationId xmlns:a16="http://schemas.microsoft.com/office/drawing/2014/main" id="{97A7DDF8-B828-3C89-AAD1-4088ED56969D}"/>
              </a:ext>
            </a:extLst>
          </p:cNvPr>
          <p:cNvCxnSpPr>
            <a:cxnSpLocks/>
            <a:endCxn id="6151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868B23DD-A6B7-A0EE-CCD3-6A74348CD515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57" name="Straight Arrow Connector 6156">
            <a:extLst>
              <a:ext uri="{FF2B5EF4-FFF2-40B4-BE49-F238E27FC236}">
                <a16:creationId xmlns:a16="http://schemas.microsoft.com/office/drawing/2014/main" id="{A3E3966C-40E7-6BDF-54DF-E950B34B3217}"/>
              </a:ext>
            </a:extLst>
          </p:cNvPr>
          <p:cNvCxnSpPr>
            <a:cxnSpLocks/>
            <a:endCxn id="58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968D8EDD-3DBD-36B3-6A88-C51C2B6BA991}"/>
              </a:ext>
            </a:extLst>
          </p:cNvPr>
          <p:cNvCxnSpPr>
            <a:cxnSpLocks/>
            <a:endCxn id="6145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04772DC8-064B-C96C-219B-99B818043CCF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51D40E96-9A64-8C4F-EB3B-31CF59F4A585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F8AB8989-236D-D5FA-DF82-F0C3D402EF34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8EBA5B71-2729-3F4D-FC22-05DFF50372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00D6A33A-675F-FB2B-7213-4FBA831BDE68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ABFE8C70-DA9C-109F-91DD-07C87ACE42A1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5" name="Rectangle 6164">
            <a:extLst>
              <a:ext uri="{FF2B5EF4-FFF2-40B4-BE49-F238E27FC236}">
                <a16:creationId xmlns:a16="http://schemas.microsoft.com/office/drawing/2014/main" id="{27343729-D5FC-BD34-B5E7-9599820EAACB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310B2087-AE94-559F-A3D4-294354AF8747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C9EB23D0-7F9D-D111-EA90-FB2C6AE9A9C0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3" name="Rectangle 6172">
            <a:extLst>
              <a:ext uri="{FF2B5EF4-FFF2-40B4-BE49-F238E27FC236}">
                <a16:creationId xmlns:a16="http://schemas.microsoft.com/office/drawing/2014/main" id="{87680FF2-9FFD-1970-B437-7B972BFF43BB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4" name="Rectangle 6173">
            <a:extLst>
              <a:ext uri="{FF2B5EF4-FFF2-40B4-BE49-F238E27FC236}">
                <a16:creationId xmlns:a16="http://schemas.microsoft.com/office/drawing/2014/main" id="{E7B4FB31-86CD-6429-6FCD-A1F338053C0E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5" name="Rectangle 6174">
            <a:extLst>
              <a:ext uri="{FF2B5EF4-FFF2-40B4-BE49-F238E27FC236}">
                <a16:creationId xmlns:a16="http://schemas.microsoft.com/office/drawing/2014/main" id="{C3633953-AB52-A67A-6928-F9A96D8F046F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6" name="Rectangle 6175">
            <a:extLst>
              <a:ext uri="{FF2B5EF4-FFF2-40B4-BE49-F238E27FC236}">
                <a16:creationId xmlns:a16="http://schemas.microsoft.com/office/drawing/2014/main" id="{65CD38A6-0212-ED32-0639-774CC186702B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7" name="Rectangle 6176">
            <a:extLst>
              <a:ext uri="{FF2B5EF4-FFF2-40B4-BE49-F238E27FC236}">
                <a16:creationId xmlns:a16="http://schemas.microsoft.com/office/drawing/2014/main" id="{7A4BD4E0-CDE0-F881-66DB-8A0C2B031CB1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C11C87DF-9A6F-33FC-C0C9-B3F310520352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02274E42-A180-730B-7CA7-59CBB47F1776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80" name="Straight Arrow Connector 6179">
            <a:extLst>
              <a:ext uri="{FF2B5EF4-FFF2-40B4-BE49-F238E27FC236}">
                <a16:creationId xmlns:a16="http://schemas.microsoft.com/office/drawing/2014/main" id="{C6BD0520-4AFC-D78A-B56B-DFC393C3235C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382729C6-8CF4-4C98-5676-2EB248C346DD}"/>
              </a:ext>
            </a:extLst>
          </p:cNvPr>
          <p:cNvCxnSpPr>
            <a:cxnSpLocks/>
            <a:endCxn id="6179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2" name="Straight Arrow Connector 6181">
            <a:extLst>
              <a:ext uri="{FF2B5EF4-FFF2-40B4-BE49-F238E27FC236}">
                <a16:creationId xmlns:a16="http://schemas.microsoft.com/office/drawing/2014/main" id="{1B5EAAFC-4131-CD0D-EE39-B51F0B6A236A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85" name="Rectangle 6184">
            <a:extLst>
              <a:ext uri="{FF2B5EF4-FFF2-40B4-BE49-F238E27FC236}">
                <a16:creationId xmlns:a16="http://schemas.microsoft.com/office/drawing/2014/main" id="{E843313C-B400-2B6B-264F-91E849492CB3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86" name="Straight Connector 6185">
            <a:extLst>
              <a:ext uri="{FF2B5EF4-FFF2-40B4-BE49-F238E27FC236}">
                <a16:creationId xmlns:a16="http://schemas.microsoft.com/office/drawing/2014/main" id="{A2E7F113-0747-B667-AD69-812F34C73398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7" name="Straight Connector 6186">
            <a:extLst>
              <a:ext uri="{FF2B5EF4-FFF2-40B4-BE49-F238E27FC236}">
                <a16:creationId xmlns:a16="http://schemas.microsoft.com/office/drawing/2014/main" id="{D0608310-D194-2264-8530-0E654CADF062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8" name="Straight Connector 6187">
            <a:extLst>
              <a:ext uri="{FF2B5EF4-FFF2-40B4-BE49-F238E27FC236}">
                <a16:creationId xmlns:a16="http://schemas.microsoft.com/office/drawing/2014/main" id="{EF902B04-7686-D2DB-B9D0-DE7683DB2B66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89" name="Rectangle 6188">
            <a:extLst>
              <a:ext uri="{FF2B5EF4-FFF2-40B4-BE49-F238E27FC236}">
                <a16:creationId xmlns:a16="http://schemas.microsoft.com/office/drawing/2014/main" id="{93741373-2B1E-7DF5-F76B-39FCBEF7AC68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90" name="Rectangle 6189">
            <a:extLst>
              <a:ext uri="{FF2B5EF4-FFF2-40B4-BE49-F238E27FC236}">
                <a16:creationId xmlns:a16="http://schemas.microsoft.com/office/drawing/2014/main" id="{04063983-77B3-1175-9257-C39C45E06AC8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91" name="TextBox 6190">
            <a:extLst>
              <a:ext uri="{FF2B5EF4-FFF2-40B4-BE49-F238E27FC236}">
                <a16:creationId xmlns:a16="http://schemas.microsoft.com/office/drawing/2014/main" id="{7E5224E2-0959-04D4-7F67-CCFB787278AB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92" name="TextBox 6191">
            <a:extLst>
              <a:ext uri="{FF2B5EF4-FFF2-40B4-BE49-F238E27FC236}">
                <a16:creationId xmlns:a16="http://schemas.microsoft.com/office/drawing/2014/main" id="{97687C02-DA83-27D8-AED9-CD5E3354741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93" name="TextBox 6192">
            <a:extLst>
              <a:ext uri="{FF2B5EF4-FFF2-40B4-BE49-F238E27FC236}">
                <a16:creationId xmlns:a16="http://schemas.microsoft.com/office/drawing/2014/main" id="{AB5B739E-6948-37F7-2FD2-37D50B56428C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94" name="TextBox 6193">
            <a:extLst>
              <a:ext uri="{FF2B5EF4-FFF2-40B4-BE49-F238E27FC236}">
                <a16:creationId xmlns:a16="http://schemas.microsoft.com/office/drawing/2014/main" id="{00D00414-B1C0-90F5-D488-70828995C668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53715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3" name="Picture 2" descr="TIN TUYỂN DỤNG TẠI NGÀY HỘI HUTECH IT OPEN 2020] Công Ty Cổ Phần Katalyst  thông báo tuyển dụng thực tập/ làm việc - KHOA CÔNG NGHỆ THÔNG TIN">
            <a:extLst>
              <a:ext uri="{FF2B5EF4-FFF2-40B4-BE49-F238E27FC236}">
                <a16:creationId xmlns:a16="http://schemas.microsoft.com/office/drawing/2014/main" id="{6CA67635-11B9-4072-55E4-4FA7D96F8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38386" r="6256" b="40342"/>
          <a:stretch/>
        </p:blipFill>
        <p:spPr bwMode="auto">
          <a:xfrm>
            <a:off x="261445" y="3973417"/>
            <a:ext cx="3378941" cy="8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7FC2A5-A204-D22C-A817-D2937089923C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4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Katalyst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–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6EDB8F-C5B1-79CC-620F-E9DB4457D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67293"/>
              </p:ext>
            </p:extLst>
          </p:nvPr>
        </p:nvGraphicFramePr>
        <p:xfrm>
          <a:off x="314609" y="1583488"/>
          <a:ext cx="11753344" cy="39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638">
                  <a:extLst>
                    <a:ext uri="{9D8B030D-6E8A-4147-A177-3AD203B41FA5}">
                      <a16:colId xmlns:a16="http://schemas.microsoft.com/office/drawing/2014/main" val="94240032"/>
                    </a:ext>
                  </a:extLst>
                </a:gridCol>
                <a:gridCol w="5390706">
                  <a:extLst>
                    <a:ext uri="{9D8B030D-6E8A-4147-A177-3AD203B41FA5}">
                      <a16:colId xmlns:a16="http://schemas.microsoft.com/office/drawing/2014/main" val="178132709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01581"/>
                  </a:ext>
                </a:extLst>
              </a:tr>
              <a:tr h="3508745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562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4" y="2079942"/>
            <a:ext cx="6153572" cy="330085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24" y="2079941"/>
            <a:ext cx="5215759" cy="33008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7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" name="Rectangle 14335">
            <a:extLst>
              <a:ext uri="{FF2B5EF4-FFF2-40B4-BE49-F238E27FC236}">
                <a16:creationId xmlns:a16="http://schemas.microsoft.com/office/drawing/2014/main" id="{FB79A7B0-D4C4-E8C2-5B6C-968D1FB9948E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337" name="Rectangle 14336">
            <a:extLst>
              <a:ext uri="{FF2B5EF4-FFF2-40B4-BE49-F238E27FC236}">
                <a16:creationId xmlns:a16="http://schemas.microsoft.com/office/drawing/2014/main" id="{619ECC99-6397-DD63-1A90-863CF2CC4655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Katalyst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6" name="Rectangle 13335">
            <a:extLst>
              <a:ext uri="{FF2B5EF4-FFF2-40B4-BE49-F238E27FC236}">
                <a16:creationId xmlns:a16="http://schemas.microsoft.com/office/drawing/2014/main" id="{DD8A8165-077B-3A2F-770A-B2613B2DF7C4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41" name="Rectangle 13340">
            <a:extLst>
              <a:ext uri="{FF2B5EF4-FFF2-40B4-BE49-F238E27FC236}">
                <a16:creationId xmlns:a16="http://schemas.microsoft.com/office/drawing/2014/main" id="{8ACB4CF5-2E05-9BB2-A55F-9563C764E3A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44" name="Rectangle 13343">
            <a:extLst>
              <a:ext uri="{FF2B5EF4-FFF2-40B4-BE49-F238E27FC236}">
                <a16:creationId xmlns:a16="http://schemas.microsoft.com/office/drawing/2014/main" id="{57E10874-EC37-5457-5544-0CEED333B60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45" name="Straight Connector 13344">
            <a:extLst>
              <a:ext uri="{FF2B5EF4-FFF2-40B4-BE49-F238E27FC236}">
                <a16:creationId xmlns:a16="http://schemas.microsoft.com/office/drawing/2014/main" id="{C302B01F-CCDE-8F20-87FA-AB5F7A8CCD1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6" name="Straight Connector 13345">
            <a:extLst>
              <a:ext uri="{FF2B5EF4-FFF2-40B4-BE49-F238E27FC236}">
                <a16:creationId xmlns:a16="http://schemas.microsoft.com/office/drawing/2014/main" id="{0A73E9A0-4E58-A5E2-2FE5-4732C1A23E2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7" name="Straight Connector 13346">
            <a:extLst>
              <a:ext uri="{FF2B5EF4-FFF2-40B4-BE49-F238E27FC236}">
                <a16:creationId xmlns:a16="http://schemas.microsoft.com/office/drawing/2014/main" id="{80C79A95-1906-EAA8-349E-07E56B561FD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4338" name="Picture 2" descr="DataHub">
            <a:extLst>
              <a:ext uri="{FF2B5EF4-FFF2-40B4-BE49-F238E27FC236}">
                <a16:creationId xmlns:a16="http://schemas.microsoft.com/office/drawing/2014/main" id="{78C19CFE-D12B-4181-9FEB-61CB09B5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29" y="4653872"/>
            <a:ext cx="428049" cy="4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ashiCorp Vault Logo PNG Vector (AI, PDF, SVG) Free Download">
            <a:extLst>
              <a:ext uri="{FF2B5EF4-FFF2-40B4-BE49-F238E27FC236}">
                <a16:creationId xmlns:a16="http://schemas.microsoft.com/office/drawing/2014/main" id="{5E8CDC73-66C7-7E96-1984-B2077DBC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56" y="5002520"/>
            <a:ext cx="618974" cy="61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pache Hive">
            <a:extLst>
              <a:ext uri="{FF2B5EF4-FFF2-40B4-BE49-F238E27FC236}">
                <a16:creationId xmlns:a16="http://schemas.microsoft.com/office/drawing/2014/main" id="{6AE0278D-32D2-ECC4-4F26-4C0A4842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24" y="3987191"/>
            <a:ext cx="1080432" cy="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Dremio Celebrates Polaris Milestone, Deepens Open-Source Commitment">
            <a:extLst>
              <a:ext uri="{FF2B5EF4-FFF2-40B4-BE49-F238E27FC236}">
                <a16:creationId xmlns:a16="http://schemas.microsoft.com/office/drawing/2014/main" id="{52ED1C32-0A18-A24C-0D8E-CC7124FC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71" y="3371613"/>
            <a:ext cx="1056083" cy="6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76" y="3479837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>
            <a:extLst>
              <a:ext uri="{FF2B5EF4-FFF2-40B4-BE49-F238E27FC236}">
                <a16:creationId xmlns:a16="http://schemas.microsoft.com/office/drawing/2014/main" id="{589024E8-08B2-DE33-A2BE-8241CC8A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02" y="3092517"/>
            <a:ext cx="865582" cy="2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Ml Flow Wordmark Icon | Dashboard Icons">
            <a:extLst>
              <a:ext uri="{FF2B5EF4-FFF2-40B4-BE49-F238E27FC236}">
                <a16:creationId xmlns:a16="http://schemas.microsoft.com/office/drawing/2014/main" id="{FCEBB56B-E117-5C72-86EC-06F21AF8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9" y="3129906"/>
            <a:ext cx="1022339" cy="3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OpenObserve — Observability for cloud | by Amit Singh Rathore | Dev Genius">
            <a:extLst>
              <a:ext uri="{FF2B5EF4-FFF2-40B4-BE49-F238E27FC236}">
                <a16:creationId xmlns:a16="http://schemas.microsoft.com/office/drawing/2014/main" id="{0FE1989D-82B6-B15A-B72C-08106173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62343" y="4594861"/>
            <a:ext cx="2068661" cy="45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0" name="Picture 44" descr="Dataiku - Wikipedia">
            <a:extLst>
              <a:ext uri="{FF2B5EF4-FFF2-40B4-BE49-F238E27FC236}">
                <a16:creationId xmlns:a16="http://schemas.microsoft.com/office/drawing/2014/main" id="{591506DA-981C-B800-1A9B-70B76A78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80" y="3126656"/>
            <a:ext cx="334725" cy="1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2" name="Picture 46">
            <a:extLst>
              <a:ext uri="{FF2B5EF4-FFF2-40B4-BE49-F238E27FC236}">
                <a16:creationId xmlns:a16="http://schemas.microsoft.com/office/drawing/2014/main" id="{0EF1A49C-8DC7-144A-73FE-9E1376A5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13811" y="4209640"/>
            <a:ext cx="1439977" cy="60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TextBox 14338">
            <a:extLst>
              <a:ext uri="{FF2B5EF4-FFF2-40B4-BE49-F238E27FC236}">
                <a16:creationId xmlns:a16="http://schemas.microsoft.com/office/drawing/2014/main" id="{4B36960B-6A05-2C97-F78F-76967CABF218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4341" name="TextBox 14340">
            <a:extLst>
              <a:ext uri="{FF2B5EF4-FFF2-40B4-BE49-F238E27FC236}">
                <a16:creationId xmlns:a16="http://schemas.microsoft.com/office/drawing/2014/main" id="{CFD71C6F-85D9-BA79-0BAF-6F5D54465FC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343" name="TextBox 14342">
            <a:extLst>
              <a:ext uri="{FF2B5EF4-FFF2-40B4-BE49-F238E27FC236}">
                <a16:creationId xmlns:a16="http://schemas.microsoft.com/office/drawing/2014/main" id="{EEFCF0A0-4DCC-D2CD-A564-8EDAFE55E4E9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4345" name="TextBox 14344">
            <a:extLst>
              <a:ext uri="{FF2B5EF4-FFF2-40B4-BE49-F238E27FC236}">
                <a16:creationId xmlns:a16="http://schemas.microsoft.com/office/drawing/2014/main" id="{8B34968C-7199-8453-E191-E3DEABB0302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4347" name="Picture 10">
            <a:extLst>
              <a:ext uri="{FF2B5EF4-FFF2-40B4-BE49-F238E27FC236}">
                <a16:creationId xmlns:a16="http://schemas.microsoft.com/office/drawing/2014/main" id="{DEE057DE-F22A-0B2D-88D4-FBB22074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44" y="3069971"/>
            <a:ext cx="414612" cy="21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8" descr="Dremio Celebrates Polaris Milestone, Deepens Open-Source Commitment">
            <a:extLst>
              <a:ext uri="{FF2B5EF4-FFF2-40B4-BE49-F238E27FC236}">
                <a16:creationId xmlns:a16="http://schemas.microsoft.com/office/drawing/2014/main" id="{DECACAD1-C344-7321-43E5-2E7A155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977" y="3049973"/>
            <a:ext cx="463922" cy="2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9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4" name="Picture 2" descr="Ibm Logo PNG &amp; SVG Design For T-Shirts">
            <a:extLst>
              <a:ext uri="{FF2B5EF4-FFF2-40B4-BE49-F238E27FC236}">
                <a16:creationId xmlns:a16="http://schemas.microsoft.com/office/drawing/2014/main" id="{F884AE25-3AE3-AFFA-9C10-1F2ED4FD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7" y="3429000"/>
            <a:ext cx="2013921" cy="20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09611"/>
              </p:ext>
            </p:extLst>
          </p:nvPr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79" y="1945111"/>
            <a:ext cx="7312023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–</a:t>
            </a: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 </a:t>
            </a: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312" y="1945112"/>
            <a:ext cx="3990550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79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Share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Update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Package Data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Proactive Alert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Data Incident Management</a:t>
            </a:r>
            <a:endParaRPr lang="en-VN" sz="11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4" name="Rectangle 13343">
            <a:extLst>
              <a:ext uri="{FF2B5EF4-FFF2-40B4-BE49-F238E27FC236}">
                <a16:creationId xmlns:a16="http://schemas.microsoft.com/office/drawing/2014/main" id="{57E10874-EC37-5457-5544-0CEED333B60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45" name="Straight Connector 13344">
            <a:extLst>
              <a:ext uri="{FF2B5EF4-FFF2-40B4-BE49-F238E27FC236}">
                <a16:creationId xmlns:a16="http://schemas.microsoft.com/office/drawing/2014/main" id="{C302B01F-CCDE-8F20-87FA-AB5F7A8CCD1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6" name="Straight Connector 13345">
            <a:extLst>
              <a:ext uri="{FF2B5EF4-FFF2-40B4-BE49-F238E27FC236}">
                <a16:creationId xmlns:a16="http://schemas.microsoft.com/office/drawing/2014/main" id="{0A73E9A0-4E58-A5E2-2FE5-4732C1A23E2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7" name="Straight Connector 13346">
            <a:extLst>
              <a:ext uri="{FF2B5EF4-FFF2-40B4-BE49-F238E27FC236}">
                <a16:creationId xmlns:a16="http://schemas.microsoft.com/office/drawing/2014/main" id="{80C79A95-1906-EAA8-349E-07E56B561FD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51" y="3479745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E10A81-3998-0833-C321-511D5672C38F}"/>
              </a:ext>
            </a:extLst>
          </p:cNvPr>
          <p:cNvSpPr/>
          <p:nvPr/>
        </p:nvSpPr>
        <p:spPr bwMode="auto">
          <a:xfrm>
            <a:off x="1437913" y="4333018"/>
            <a:ext cx="1130218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2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</a:rPr>
              <a:t>intelligence</a:t>
            </a:r>
            <a:endParaRPr kumimoji="0" lang="en-VN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F1B35-B6CC-2CA6-7C9B-D3B4A13E3651}"/>
              </a:ext>
            </a:extLst>
          </p:cNvPr>
          <p:cNvSpPr/>
          <p:nvPr/>
        </p:nvSpPr>
        <p:spPr bwMode="auto">
          <a:xfrm>
            <a:off x="3989280" y="3087289"/>
            <a:ext cx="1074430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4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.ai</a:t>
            </a:r>
            <a:endParaRPr kumimoji="0" lang="en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BFB23-6A5E-39BC-1182-EE04F9255E89}"/>
              </a:ext>
            </a:extLst>
          </p:cNvPr>
          <p:cNvSpPr/>
          <p:nvPr/>
        </p:nvSpPr>
        <p:spPr bwMode="auto">
          <a:xfrm>
            <a:off x="1425032" y="3210480"/>
            <a:ext cx="1201116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9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.governance</a:t>
            </a:r>
            <a:endParaRPr kumimoji="0" lang="en-VN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6386" name="Picture 2" descr="Databand - Bessemer Venture Partners">
            <a:extLst>
              <a:ext uri="{FF2B5EF4-FFF2-40B4-BE49-F238E27FC236}">
                <a16:creationId xmlns:a16="http://schemas.microsoft.com/office/drawing/2014/main" id="{EBECC75B-A508-82F0-7C33-6CBAA7F1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37737" y="4301291"/>
            <a:ext cx="1149046" cy="6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Ensure Good Data Quality in Presto with Soda">
            <a:extLst>
              <a:ext uri="{FF2B5EF4-FFF2-40B4-BE49-F238E27FC236}">
                <a16:creationId xmlns:a16="http://schemas.microsoft.com/office/drawing/2014/main" id="{17B5ABB7-F4B7-63BF-5F4C-AC6148CE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75" y="3493827"/>
            <a:ext cx="436079" cy="4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181C0-09A1-F507-0534-208263A9959E}"/>
              </a:ext>
            </a:extLst>
          </p:cNvPr>
          <p:cNvSpPr/>
          <p:nvPr/>
        </p:nvSpPr>
        <p:spPr bwMode="auto">
          <a:xfrm>
            <a:off x="6606674" y="3578554"/>
            <a:ext cx="1130218" cy="23525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2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2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66D7E-0671-8A8C-96C7-C969195B5756}"/>
              </a:ext>
            </a:extLst>
          </p:cNvPr>
          <p:cNvSpPr/>
          <p:nvPr/>
        </p:nvSpPr>
        <p:spPr bwMode="auto">
          <a:xfrm rot="5400000">
            <a:off x="7737523" y="4623479"/>
            <a:ext cx="1376976" cy="55020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w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atson</a:t>
            </a:r>
            <a:r>
              <a:rPr lang="en-VN" sz="1400" b="1" dirty="0">
                <a:solidFill>
                  <a:srgbClr val="0070C0"/>
                </a:solidFill>
                <a:latin typeface="IBM Plex Sans" panose="020B0503050203000203" pitchFamily="34" charset="0"/>
              </a:rPr>
              <a:t>x</a:t>
            </a:r>
            <a:r>
              <a:rPr lang="en-VN" sz="1400" b="1" dirty="0">
                <a:solidFill>
                  <a:schemeClr val="tx1"/>
                </a:solidFill>
                <a:latin typeface="IBM Plex Sans" panose="020B0503050203000203" pitchFamily="34" charset="0"/>
              </a:rPr>
              <a:t>.data </a:t>
            </a:r>
            <a:r>
              <a:rPr lang="en-VN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D67F166-F2CF-CCA3-64DF-A5D5EA40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39" y="3018243"/>
            <a:ext cx="559869" cy="2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nsure Good Data Quality in Presto with Soda">
            <a:extLst>
              <a:ext uri="{FF2B5EF4-FFF2-40B4-BE49-F238E27FC236}">
                <a16:creationId xmlns:a16="http://schemas.microsoft.com/office/drawing/2014/main" id="{5ADF054A-F9B7-E55B-4F9B-1F8BA464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73" y="3021760"/>
            <a:ext cx="280400" cy="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3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4" name="Picture 2" descr="Ibm Logo PNG &amp; SVG Design For T-Shirts">
            <a:extLst>
              <a:ext uri="{FF2B5EF4-FFF2-40B4-BE49-F238E27FC236}">
                <a16:creationId xmlns:a16="http://schemas.microsoft.com/office/drawing/2014/main" id="{F884AE25-3AE3-AFFA-9C10-1F2ED4FD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7" y="3429000"/>
            <a:ext cx="2013921" cy="20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63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/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79" y="1945111"/>
            <a:ext cx="7312023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312" y="1945112"/>
            <a:ext cx="3990550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96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4800" b="1" kern="0" dirty="0">
                <a:solidFill>
                  <a:prstClr val="black"/>
                </a:solidFill>
                <a:latin typeface="IBM Plex Sans Light" panose="020B0403050203000203" pitchFamily="34" charset="0"/>
              </a:rPr>
              <a:t>Architecture Review</a:t>
            </a:r>
          </a:p>
        </p:txBody>
      </p:sp>
    </p:spTree>
    <p:extLst>
      <p:ext uri="{BB962C8B-B14F-4D97-AF65-F5344CB8AC3E}">
        <p14:creationId xmlns:p14="http://schemas.microsoft.com/office/powerpoint/2010/main" val="1826854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4" name="Rectangle 13343">
            <a:extLst>
              <a:ext uri="{FF2B5EF4-FFF2-40B4-BE49-F238E27FC236}">
                <a16:creationId xmlns:a16="http://schemas.microsoft.com/office/drawing/2014/main" id="{57E10874-EC37-5457-5544-0CEED333B60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cxnSp>
        <p:nvCxnSpPr>
          <p:cNvPr id="13345" name="Straight Connector 13344">
            <a:extLst>
              <a:ext uri="{FF2B5EF4-FFF2-40B4-BE49-F238E27FC236}">
                <a16:creationId xmlns:a16="http://schemas.microsoft.com/office/drawing/2014/main" id="{C302B01F-CCDE-8F20-87FA-AB5F7A8CCD1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6" name="Straight Connector 13345">
            <a:extLst>
              <a:ext uri="{FF2B5EF4-FFF2-40B4-BE49-F238E27FC236}">
                <a16:creationId xmlns:a16="http://schemas.microsoft.com/office/drawing/2014/main" id="{0A73E9A0-4E58-A5E2-2FE5-4732C1A23E2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7" name="Straight Connector 13346">
            <a:extLst>
              <a:ext uri="{FF2B5EF4-FFF2-40B4-BE49-F238E27FC236}">
                <a16:creationId xmlns:a16="http://schemas.microsoft.com/office/drawing/2014/main" id="{80C79A95-1906-EAA8-349E-07E56B561FD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51" y="3479745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E10A81-3998-0833-C321-511D5672C38F}"/>
              </a:ext>
            </a:extLst>
          </p:cNvPr>
          <p:cNvSpPr/>
          <p:nvPr/>
        </p:nvSpPr>
        <p:spPr bwMode="auto">
          <a:xfrm>
            <a:off x="1437913" y="4333018"/>
            <a:ext cx="1130218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.data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intelligence</a:t>
            </a:r>
            <a:endParaRPr kumimoji="0" lang="en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F1B35-B6CC-2CA6-7C9B-D3B4A13E3651}"/>
              </a:ext>
            </a:extLst>
          </p:cNvPr>
          <p:cNvSpPr/>
          <p:nvPr/>
        </p:nvSpPr>
        <p:spPr bwMode="auto">
          <a:xfrm>
            <a:off x="3989280" y="3087289"/>
            <a:ext cx="1074430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BFB23-6A5E-39BC-1182-EE04F9255E89}"/>
              </a:ext>
            </a:extLst>
          </p:cNvPr>
          <p:cNvSpPr/>
          <p:nvPr/>
        </p:nvSpPr>
        <p:spPr bwMode="auto">
          <a:xfrm>
            <a:off x="1425032" y="3210480"/>
            <a:ext cx="1201116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.governance</a:t>
            </a:r>
          </a:p>
        </p:txBody>
      </p:sp>
      <p:pic>
        <p:nvPicPr>
          <p:cNvPr id="16386" name="Picture 2" descr="Databand - Bessemer Venture Partners">
            <a:extLst>
              <a:ext uri="{FF2B5EF4-FFF2-40B4-BE49-F238E27FC236}">
                <a16:creationId xmlns:a16="http://schemas.microsoft.com/office/drawing/2014/main" id="{EBECC75B-A508-82F0-7C33-6CBAA7F1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37737" y="4301291"/>
            <a:ext cx="1149046" cy="6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Ensure Good Data Quality in Presto with Soda">
            <a:extLst>
              <a:ext uri="{FF2B5EF4-FFF2-40B4-BE49-F238E27FC236}">
                <a16:creationId xmlns:a16="http://schemas.microsoft.com/office/drawing/2014/main" id="{17B5ABB7-F4B7-63BF-5F4C-AC6148CE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75" y="3493827"/>
            <a:ext cx="436079" cy="4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181C0-09A1-F507-0534-208263A9959E}"/>
              </a:ext>
            </a:extLst>
          </p:cNvPr>
          <p:cNvSpPr/>
          <p:nvPr/>
        </p:nvSpPr>
        <p:spPr bwMode="auto">
          <a:xfrm>
            <a:off x="6606674" y="3578554"/>
            <a:ext cx="1130218" cy="23525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66D7E-0671-8A8C-96C7-C969195B5756}"/>
              </a:ext>
            </a:extLst>
          </p:cNvPr>
          <p:cNvSpPr/>
          <p:nvPr/>
        </p:nvSpPr>
        <p:spPr bwMode="auto">
          <a:xfrm rot="5400000">
            <a:off x="7737523" y="4623479"/>
            <a:ext cx="1376976" cy="55020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.data </a:t>
            </a: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D67F166-F2CF-CCA3-64DF-A5D5EA40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39" y="3018243"/>
            <a:ext cx="559869" cy="2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nsure Good Data Quality in Presto with Soda">
            <a:extLst>
              <a:ext uri="{FF2B5EF4-FFF2-40B4-BE49-F238E27FC236}">
                <a16:creationId xmlns:a16="http://schemas.microsoft.com/office/drawing/2014/main" id="{5ADF054A-F9B7-E55B-4F9B-1F8BA464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73" y="3021760"/>
            <a:ext cx="280400" cy="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8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23554" name="Picture 2" descr="GIỚI THIỆU CHUNG - BNH">
            <a:extLst>
              <a:ext uri="{FF2B5EF4-FFF2-40B4-BE49-F238E27FC236}">
                <a16:creationId xmlns:a16="http://schemas.microsoft.com/office/drawing/2014/main" id="{59D0F739-9138-D2CC-D4F3-53858A37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1" y="4004044"/>
            <a:ext cx="2826931" cy="113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974959-AB1C-3D27-A12D-4BE1B42091F7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1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742629"/>
              </p:ext>
            </p:extLst>
          </p:nvPr>
        </p:nvGraphicFramePr>
        <p:xfrm>
          <a:off x="314609" y="1472911"/>
          <a:ext cx="11753344" cy="233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194526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VN" dirty="0"/>
                        <a:t>Data Virtualization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VN" dirty="0"/>
                        <a:t>High Performance RDBMS with built-in ML capabilities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7A2DD-305E-61BF-DE15-2407E693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8" y="1988130"/>
            <a:ext cx="3549809" cy="1660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EAF35-51EB-1D9E-F911-92DF7EDD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1" y="1988130"/>
            <a:ext cx="3745099" cy="16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5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pattFill prst="wdUpDiag">
            <a:fgClr>
              <a:srgbClr val="69CFC5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pattFill prst="wdUpDiag">
            <a:fgClr>
              <a:srgbClr val="DDD688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pattFill prst="wdUpDiag">
            <a:fgClr>
              <a:srgbClr val="DDD688"/>
            </a:fgClr>
            <a:bgClr>
              <a:srgbClr val="FFFDEF"/>
            </a:bgClr>
          </a:patt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4" name="Rectangle 13343">
            <a:extLst>
              <a:ext uri="{FF2B5EF4-FFF2-40B4-BE49-F238E27FC236}">
                <a16:creationId xmlns:a16="http://schemas.microsoft.com/office/drawing/2014/main" id="{57E10874-EC37-5457-5544-0CEED333B60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cxnSp>
        <p:nvCxnSpPr>
          <p:cNvPr id="13345" name="Straight Connector 13344">
            <a:extLst>
              <a:ext uri="{FF2B5EF4-FFF2-40B4-BE49-F238E27FC236}">
                <a16:creationId xmlns:a16="http://schemas.microsoft.com/office/drawing/2014/main" id="{C302B01F-CCDE-8F20-87FA-AB5F7A8CCD1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6" name="Straight Connector 13345">
            <a:extLst>
              <a:ext uri="{FF2B5EF4-FFF2-40B4-BE49-F238E27FC236}">
                <a16:creationId xmlns:a16="http://schemas.microsoft.com/office/drawing/2014/main" id="{0A73E9A0-4E58-A5E2-2FE5-4732C1A23E2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7" name="Straight Connector 13346">
            <a:extLst>
              <a:ext uri="{FF2B5EF4-FFF2-40B4-BE49-F238E27FC236}">
                <a16:creationId xmlns:a16="http://schemas.microsoft.com/office/drawing/2014/main" id="{80C79A95-1906-EAA8-349E-07E56B561FD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pattFill prst="wdUpDiag">
            <a:fgClr>
              <a:srgbClr val="69CFC5"/>
            </a:fgClr>
            <a:bgClr>
              <a:schemeClr val="bg1"/>
            </a:bgClr>
          </a:patt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pattFill prst="wdUpDiag">
            <a:fgClr>
              <a:srgbClr val="E292D8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pattFill prst="wdUpDiag">
            <a:fgClr>
              <a:srgbClr val="5B95FF"/>
            </a:fgClr>
            <a:bgClr>
              <a:srgbClr val="CDE2FF"/>
            </a:bgClr>
          </a:patt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9890E91-9928-D47D-2439-A8EB930F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70" y="3297330"/>
            <a:ext cx="910765" cy="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EEF23A1B-69FE-0B04-BFC1-1E04910C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82" y="3883652"/>
            <a:ext cx="1539204" cy="11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3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CAFC8A-C8AD-668D-7C7A-B6A759276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02566" cy="6858000"/>
          </a:xfrm>
          <a:prstGeom prst="rect">
            <a:avLst/>
          </a:prstGeom>
          <a:solidFill>
            <a:schemeClr val="bg1"/>
          </a:solidFill>
        </p:spPr>
        <p:txBody>
          <a:bodyPr lIns="360000" rIns="72000" anchor="ctr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sz="4800" b="1" i="0" u="none" strike="noStrike" kern="0" cap="none" spc="0" normalizeH="0" baseline="0" noProof="0" dirty="0">
                <a:ln>
                  <a:noFill/>
                </a:ln>
                <a:solidFill>
                  <a:srgbClr val="EC8803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Business Partner Review</a:t>
            </a:r>
          </a:p>
        </p:txBody>
      </p:sp>
      <p:pic>
        <p:nvPicPr>
          <p:cNvPr id="4" name="Picture 2" descr="Ibm Logo PNG &amp; SVG Design For T-Shirts">
            <a:extLst>
              <a:ext uri="{FF2B5EF4-FFF2-40B4-BE49-F238E27FC236}">
                <a16:creationId xmlns:a16="http://schemas.microsoft.com/office/drawing/2014/main" id="{F884AE25-3AE3-AFFA-9C10-1F2ED4FD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7" y="3429000"/>
            <a:ext cx="2013921" cy="20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F25D7-A47F-0977-4A90-8357D5BDE67A}"/>
              </a:ext>
            </a:extLst>
          </p:cNvPr>
          <p:cNvCxnSpPr>
            <a:cxnSpLocks/>
          </p:cNvCxnSpPr>
          <p:nvPr/>
        </p:nvCxnSpPr>
        <p:spPr>
          <a:xfrm>
            <a:off x="414338" y="3801965"/>
            <a:ext cx="69580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0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67F60A-F00C-8268-96CC-2771DB675B7B}"/>
              </a:ext>
            </a:extLst>
          </p:cNvPr>
          <p:cNvGraphicFramePr>
            <a:graphicFrameLocks noGrp="1"/>
          </p:cNvGraphicFramePr>
          <p:nvPr/>
        </p:nvGraphicFramePr>
        <p:xfrm>
          <a:off x="314609" y="1472911"/>
          <a:ext cx="11753344" cy="444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219">
                  <a:extLst>
                    <a:ext uri="{9D8B030D-6E8A-4147-A177-3AD203B41FA5}">
                      <a16:colId xmlns:a16="http://schemas.microsoft.com/office/drawing/2014/main" val="3819848094"/>
                    </a:ext>
                  </a:extLst>
                </a:gridCol>
                <a:gridCol w="4221125">
                  <a:extLst>
                    <a:ext uri="{9D8B030D-6E8A-4147-A177-3AD203B41FA5}">
                      <a16:colId xmlns:a16="http://schemas.microsoft.com/office/drawing/2014/main" val="410947404"/>
                    </a:ext>
                  </a:extLst>
                </a:gridCol>
              </a:tblGrid>
              <a:tr h="394167">
                <a:tc>
                  <a:txBody>
                    <a:bodyPr/>
                    <a:lstStyle/>
                    <a:p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Architecture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8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b="0" dirty="0">
                          <a:solidFill>
                            <a:schemeClr val="bg1"/>
                          </a:solidFill>
                          <a:latin typeface=""/>
                        </a:rPr>
                        <a:t>Proposed Components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6478"/>
                  </a:ext>
                </a:extLst>
              </a:tr>
              <a:tr h="4055257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13CFEF-FDD8-706E-5250-06E8AC5D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79" y="1945111"/>
            <a:ext cx="7312023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Overview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D53D-56DB-A6F1-E84C-B7DC7109F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312" y="1945112"/>
            <a:ext cx="3990550" cy="3849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66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AF6630-914F-CAB3-8723-BD83FFF0AD6D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421FA-93CD-C355-2B8C-5685DB3FC55D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96E4D-8764-D700-E250-5C29A7F81231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Observability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cs typeface="IBM Plex Sans Light" panose="020B0403050203000203" pitchFamily="34" charset="0"/>
              </a:rPr>
              <a:t>IBM – Component Mapping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08975" rtl="0" eaLnBrk="1" fontAlgn="base" latinLnBrk="0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 Light" panose="020B0403050203000203" pitchFamily="34" charset="0"/>
                <a:cs typeface="IBM Plex Sans Light" panose="020B0403050203000203" pitchFamily="34" charset="0"/>
              </a:rPr>
              <a:t>Business Partner Review</a:t>
            </a: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E458AE7-6555-1712-AC46-D7EE0C9B3EFA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8ADE1F90-A49F-E461-3919-D1F95002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56CAAB-C962-122E-FE55-B9E2B4C7BC4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" descr="line icon for adaptation 16058597 Vector Art at Vecteezy">
            <a:extLst>
              <a:ext uri="{FF2B5EF4-FFF2-40B4-BE49-F238E27FC236}">
                <a16:creationId xmlns:a16="http://schemas.microsoft.com/office/drawing/2014/main" id="{01922313-588E-4D7F-7F02-F1A640A9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53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24788C-784F-31DC-2172-0A4FE5C75F81}"/>
              </a:ext>
            </a:extLst>
          </p:cNvPr>
          <p:cNvCxnSpPr>
            <a:cxnSpLocks/>
            <a:stCxn id="60" idx="2"/>
          </p:cNvCxnSpPr>
          <p:nvPr/>
        </p:nvCxnSpPr>
        <p:spPr bwMode="auto">
          <a:xfrm>
            <a:off x="5324239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8" descr="data entry clerk line icon vector illustration 10221583 Vector Art at  Vecteezy">
            <a:extLst>
              <a:ext uri="{FF2B5EF4-FFF2-40B4-BE49-F238E27FC236}">
                <a16:creationId xmlns:a16="http://schemas.microsoft.com/office/drawing/2014/main" id="{A1F1E820-B14A-A5EC-1D70-BEA66662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03" y="1727925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3D6732-03A6-F5E3-008D-6F6D53CE957A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9017087" y="2638696"/>
            <a:ext cx="2" cy="27001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2" name="TextBox 13311">
            <a:extLst>
              <a:ext uri="{FF2B5EF4-FFF2-40B4-BE49-F238E27FC236}">
                <a16:creationId xmlns:a16="http://schemas.microsoft.com/office/drawing/2014/main" id="{B117A84A-6BC3-C7CF-88B0-682109526EB9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13313" name="TextBox 13312">
            <a:extLst>
              <a:ext uri="{FF2B5EF4-FFF2-40B4-BE49-F238E27FC236}">
                <a16:creationId xmlns:a16="http://schemas.microsoft.com/office/drawing/2014/main" id="{515ABD30-2D6F-E33F-498D-6498DE147D24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Discover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Trust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Understand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5" name="TextBox 13314">
            <a:extLst>
              <a:ext uri="{FF2B5EF4-FFF2-40B4-BE49-F238E27FC236}">
                <a16:creationId xmlns:a16="http://schemas.microsoft.com/office/drawing/2014/main" id="{7CD27DBE-56A5-3902-8668-4E155BFBD42E}"/>
              </a:ext>
            </a:extLst>
          </p:cNvPr>
          <p:cNvSpPr txBox="1"/>
          <p:nvPr/>
        </p:nvSpPr>
        <p:spPr>
          <a:xfrm>
            <a:off x="4654824" y="148044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Producer</a:t>
            </a:r>
          </a:p>
        </p:txBody>
      </p:sp>
      <p:sp>
        <p:nvSpPr>
          <p:cNvPr id="13316" name="TextBox 13315">
            <a:extLst>
              <a:ext uri="{FF2B5EF4-FFF2-40B4-BE49-F238E27FC236}">
                <a16:creationId xmlns:a16="http://schemas.microsoft.com/office/drawing/2014/main" id="{5692D124-9BDF-CDF0-28EE-7F124BE10CA4}"/>
              </a:ext>
            </a:extLst>
          </p:cNvPr>
          <p:cNvSpPr txBox="1"/>
          <p:nvPr/>
        </p:nvSpPr>
        <p:spPr>
          <a:xfrm>
            <a:off x="5844975" y="1817582"/>
            <a:ext cx="1359668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 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Share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Update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Package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1F7A801D-1EF8-BDC7-9A41-9446CB85C951}"/>
              </a:ext>
            </a:extLst>
          </p:cNvPr>
          <p:cNvSpPr txBox="1"/>
          <p:nvPr/>
        </p:nvSpPr>
        <p:spPr>
          <a:xfrm>
            <a:off x="8347673" y="147702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Operator</a:t>
            </a:r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45DF0ED-C2C4-82AE-0E55-61093760427F}"/>
              </a:ext>
            </a:extLst>
          </p:cNvPr>
          <p:cNvSpPr txBox="1"/>
          <p:nvPr/>
        </p:nvSpPr>
        <p:spPr>
          <a:xfrm>
            <a:off x="9370920" y="1817582"/>
            <a:ext cx="2164375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Proactive Alert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Quality Remediate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Metadata Impact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Incident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V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Monitor Data</a:t>
            </a:r>
          </a:p>
        </p:txBody>
      </p:sp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7FA3AF-26EE-B5D4-A055-9E0EF9FD73C2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Warehouse</a:t>
            </a:r>
          </a:p>
        </p:txBody>
      </p:sp>
      <p:sp>
        <p:nvSpPr>
          <p:cNvPr id="13320" name="Rectangle 13319">
            <a:extLst>
              <a:ext uri="{FF2B5EF4-FFF2-40B4-BE49-F238E27FC236}">
                <a16:creationId xmlns:a16="http://schemas.microsoft.com/office/drawing/2014/main" id="{066A7F5D-30D1-9B4A-748B-D6FF3C477F13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0EE4C9B8-FCD0-ECF9-2217-EFC937891E1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D3A9EC19-CA1C-3E95-2F10-7B53F452F0E3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Structured Data Source</a:t>
            </a:r>
          </a:p>
        </p:txBody>
      </p:sp>
      <p:cxnSp>
        <p:nvCxnSpPr>
          <p:cNvPr id="13323" name="Straight Arrow Connector 13322">
            <a:extLst>
              <a:ext uri="{FF2B5EF4-FFF2-40B4-BE49-F238E27FC236}">
                <a16:creationId xmlns:a16="http://schemas.microsoft.com/office/drawing/2014/main" id="{2A80CFF4-2C2F-0FBD-BC65-2B96BC59B98F}"/>
              </a:ext>
            </a:extLst>
          </p:cNvPr>
          <p:cNvCxnSpPr>
            <a:cxnSpLocks/>
            <a:endCxn id="13320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4" name="Straight Arrow Connector 13323">
            <a:extLst>
              <a:ext uri="{FF2B5EF4-FFF2-40B4-BE49-F238E27FC236}">
                <a16:creationId xmlns:a16="http://schemas.microsoft.com/office/drawing/2014/main" id="{07AAE6F5-56B5-C5C2-D1A0-86F89D7AF599}"/>
              </a:ext>
            </a:extLst>
          </p:cNvPr>
          <p:cNvCxnSpPr>
            <a:cxnSpLocks/>
            <a:stCxn id="13319" idx="2"/>
            <a:endCxn id="1332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25" name="Straight Arrow Connector 13324">
            <a:extLst>
              <a:ext uri="{FF2B5EF4-FFF2-40B4-BE49-F238E27FC236}">
                <a16:creationId xmlns:a16="http://schemas.microsoft.com/office/drawing/2014/main" id="{AADA07CF-2545-9352-60A4-E92770821338}"/>
              </a:ext>
            </a:extLst>
          </p:cNvPr>
          <p:cNvCxnSpPr>
            <a:cxnSpLocks/>
            <a:endCxn id="13322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6" name="Rectangle 13325">
            <a:extLst>
              <a:ext uri="{FF2B5EF4-FFF2-40B4-BE49-F238E27FC236}">
                <a16:creationId xmlns:a16="http://schemas.microsoft.com/office/drawing/2014/main" id="{05EE2C76-1D4C-91B6-F971-16112B15A8FA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Lake / GenAI DataStore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23C3488E-E2DA-69CB-2B77-598AC9B88594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7C5125F4-4F68-7483-1017-ACA4A04A302A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F663759D-42DC-F25A-F8A2-EF325CED1B35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Un-Structured Data Source</a:t>
            </a:r>
          </a:p>
        </p:txBody>
      </p:sp>
      <p:cxnSp>
        <p:nvCxnSpPr>
          <p:cNvPr id="13330" name="Straight Arrow Connector 13329">
            <a:extLst>
              <a:ext uri="{FF2B5EF4-FFF2-40B4-BE49-F238E27FC236}">
                <a16:creationId xmlns:a16="http://schemas.microsoft.com/office/drawing/2014/main" id="{9D22F79C-7B91-C105-03DF-433CE53F0D83}"/>
              </a:ext>
            </a:extLst>
          </p:cNvPr>
          <p:cNvCxnSpPr>
            <a:cxnSpLocks/>
            <a:endCxn id="1332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1" name="Straight Arrow Connector 13330">
            <a:extLst>
              <a:ext uri="{FF2B5EF4-FFF2-40B4-BE49-F238E27FC236}">
                <a16:creationId xmlns:a16="http://schemas.microsoft.com/office/drawing/2014/main" id="{4FB63889-63E9-A495-9571-4FA72E06A73B}"/>
              </a:ext>
            </a:extLst>
          </p:cNvPr>
          <p:cNvCxnSpPr>
            <a:cxnSpLocks/>
            <a:stCxn id="13326" idx="2"/>
            <a:endCxn id="1332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2" name="Straight Arrow Connector 13331">
            <a:extLst>
              <a:ext uri="{FF2B5EF4-FFF2-40B4-BE49-F238E27FC236}">
                <a16:creationId xmlns:a16="http://schemas.microsoft.com/office/drawing/2014/main" id="{331CEC7F-7A31-6D44-8F3F-8CC4A4475607}"/>
              </a:ext>
            </a:extLst>
          </p:cNvPr>
          <p:cNvCxnSpPr>
            <a:cxnSpLocks/>
            <a:endCxn id="1332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D863B894-84B4-CF01-233E-1F8D4AEA6D57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Virtualization / Data Federation / Query Engine</a:t>
            </a:r>
          </a:p>
        </p:txBody>
      </p:sp>
      <p:cxnSp>
        <p:nvCxnSpPr>
          <p:cNvPr id="13334" name="Straight Arrow Connector 13333">
            <a:extLst>
              <a:ext uri="{FF2B5EF4-FFF2-40B4-BE49-F238E27FC236}">
                <a16:creationId xmlns:a16="http://schemas.microsoft.com/office/drawing/2014/main" id="{2D01E3C9-4D7D-522D-463D-46B8D7A5526A}"/>
              </a:ext>
            </a:extLst>
          </p:cNvPr>
          <p:cNvCxnSpPr>
            <a:cxnSpLocks/>
            <a:endCxn id="13319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35" name="Straight Arrow Connector 13334">
            <a:extLst>
              <a:ext uri="{FF2B5EF4-FFF2-40B4-BE49-F238E27FC236}">
                <a16:creationId xmlns:a16="http://schemas.microsoft.com/office/drawing/2014/main" id="{E0F08B49-FB01-BFF5-F248-D39F50C1C82F}"/>
              </a:ext>
            </a:extLst>
          </p:cNvPr>
          <p:cNvCxnSpPr>
            <a:cxnSpLocks/>
            <a:endCxn id="13326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4" name="Rectangle 13343">
            <a:extLst>
              <a:ext uri="{FF2B5EF4-FFF2-40B4-BE49-F238E27FC236}">
                <a16:creationId xmlns:a16="http://schemas.microsoft.com/office/drawing/2014/main" id="{57E10874-EC37-5457-5544-0CEED333B60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cxnSp>
        <p:nvCxnSpPr>
          <p:cNvPr id="13345" name="Straight Connector 13344">
            <a:extLst>
              <a:ext uri="{FF2B5EF4-FFF2-40B4-BE49-F238E27FC236}">
                <a16:creationId xmlns:a16="http://schemas.microsoft.com/office/drawing/2014/main" id="{C302B01F-CCDE-8F20-87FA-AB5F7A8CCD1C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6" name="Straight Connector 13345">
            <a:extLst>
              <a:ext uri="{FF2B5EF4-FFF2-40B4-BE49-F238E27FC236}">
                <a16:creationId xmlns:a16="http://schemas.microsoft.com/office/drawing/2014/main" id="{0A73E9A0-4E58-A5E2-2FE5-4732C1A23E2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47" name="Straight Connector 13346">
            <a:extLst>
              <a:ext uri="{FF2B5EF4-FFF2-40B4-BE49-F238E27FC236}">
                <a16:creationId xmlns:a16="http://schemas.microsoft.com/office/drawing/2014/main" id="{80C79A95-1906-EAA8-349E-07E56B561FD2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48" name="Rectangle 13347">
            <a:extLst>
              <a:ext uri="{FF2B5EF4-FFF2-40B4-BE49-F238E27FC236}">
                <a16:creationId xmlns:a16="http://schemas.microsoft.com/office/drawing/2014/main" id="{3D9E9F9E-F3FD-74B2-6901-A58B296FE8C5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 Governance</a:t>
            </a:r>
          </a:p>
        </p:txBody>
      </p:sp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D5AE3E0A-E9B5-8598-CE42-270ABB1DC3C7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Advanced Analytic</a:t>
            </a:r>
          </a:p>
        </p:txBody>
      </p:sp>
      <p:sp>
        <p:nvSpPr>
          <p:cNvPr id="13353" name="Rectangle 13352">
            <a:extLst>
              <a:ext uri="{FF2B5EF4-FFF2-40B4-BE49-F238E27FC236}">
                <a16:creationId xmlns:a16="http://schemas.microsoft.com/office/drawing/2014/main" id="{06789905-5C7A-7828-182D-934118C3B05A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AI/ML/Agentic AI</a:t>
            </a:r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A4CE069C-1165-722A-2812-702A612DB9C4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FAD6FF"/>
            </a:bgClr>
          </a:patt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BI Report</a:t>
            </a:r>
          </a:p>
        </p:txBody>
      </p:sp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03A9093B-FBC2-B82A-BE04-ABB807608E39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Adhoc-Query</a:t>
            </a: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BDE68018-ED41-9EA6-F469-AC8630B6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51" y="3479745"/>
            <a:ext cx="791898" cy="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F3B1816-18A6-2B20-3CD2-3FD859F7891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Object Store / File Store</a:t>
            </a:r>
          </a:p>
        </p:txBody>
      </p:sp>
      <p:cxnSp>
        <p:nvCxnSpPr>
          <p:cNvPr id="13361" name="Straight Arrow Connector 13360">
            <a:extLst>
              <a:ext uri="{FF2B5EF4-FFF2-40B4-BE49-F238E27FC236}">
                <a16:creationId xmlns:a16="http://schemas.microsoft.com/office/drawing/2014/main" id="{3C938879-F750-976C-B180-8849F9C01531}"/>
              </a:ext>
            </a:extLst>
          </p:cNvPr>
          <p:cNvCxnSpPr>
            <a:cxnSpLocks/>
            <a:stCxn id="13327" idx="2"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5" name="Straight Arrow Connector 13364">
            <a:extLst>
              <a:ext uri="{FF2B5EF4-FFF2-40B4-BE49-F238E27FC236}">
                <a16:creationId xmlns:a16="http://schemas.microsoft.com/office/drawing/2014/main" id="{1FE5E889-65A0-C1C9-C9AB-EDC671684A51}"/>
              </a:ext>
            </a:extLst>
          </p:cNvPr>
          <p:cNvCxnSpPr>
            <a:cxnSpLocks/>
            <a:stCxn id="13328" idx="2"/>
            <a:endCxn id="133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69" name="Straight Arrow Connector 13368">
            <a:extLst>
              <a:ext uri="{FF2B5EF4-FFF2-40B4-BE49-F238E27FC236}">
                <a16:creationId xmlns:a16="http://schemas.microsoft.com/office/drawing/2014/main" id="{41E8E8CE-0719-4E8D-B941-973E8738FEEB}"/>
              </a:ext>
            </a:extLst>
          </p:cNvPr>
          <p:cNvCxnSpPr>
            <a:cxnSpLocks/>
            <a:stCxn id="13329" idx="2"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68" name="Picture 32" descr="Request: Amazon S3 · Issue #2687 · simple-icons/simple-icons">
            <a:extLst>
              <a:ext uri="{FF2B5EF4-FFF2-40B4-BE49-F238E27FC236}">
                <a16:creationId xmlns:a16="http://schemas.microsoft.com/office/drawing/2014/main" id="{3528BA86-A696-CB58-F253-C5DDBB6D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38" y="5690366"/>
            <a:ext cx="449299" cy="4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>
            <a:extLst>
              <a:ext uri="{FF2B5EF4-FFF2-40B4-BE49-F238E27FC236}">
                <a16:creationId xmlns:a16="http://schemas.microsoft.com/office/drawing/2014/main" id="{74D6CEDA-8800-F609-8505-847277E0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8" y="5795550"/>
            <a:ext cx="1286269" cy="3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2" name="Picture 36">
            <a:extLst>
              <a:ext uri="{FF2B5EF4-FFF2-40B4-BE49-F238E27FC236}">
                <a16:creationId xmlns:a16="http://schemas.microsoft.com/office/drawing/2014/main" id="{9089B7BA-DFDB-E4D1-EA9D-E9B0521F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45" y="4399938"/>
            <a:ext cx="788209" cy="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4" name="Picture 38">
            <a:extLst>
              <a:ext uri="{FF2B5EF4-FFF2-40B4-BE49-F238E27FC236}">
                <a16:creationId xmlns:a16="http://schemas.microsoft.com/office/drawing/2014/main" id="{96278844-6762-6D4A-1991-8DF9A98E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96" y="5231967"/>
            <a:ext cx="538196" cy="1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40">
            <a:extLst>
              <a:ext uri="{FF2B5EF4-FFF2-40B4-BE49-F238E27FC236}">
                <a16:creationId xmlns:a16="http://schemas.microsoft.com/office/drawing/2014/main" id="{887B4271-E925-F974-72A9-202F800F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3" y="5236534"/>
            <a:ext cx="570865" cy="1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8" name="Picture 42">
            <a:extLst>
              <a:ext uri="{FF2B5EF4-FFF2-40B4-BE49-F238E27FC236}">
                <a16:creationId xmlns:a16="http://schemas.microsoft.com/office/drawing/2014/main" id="{5ADE14A6-FD7F-D2C6-20A2-F03767D0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55" y="5222189"/>
            <a:ext cx="500886" cy="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E10A81-3998-0833-C321-511D5672C38F}"/>
              </a:ext>
            </a:extLst>
          </p:cNvPr>
          <p:cNvSpPr/>
          <p:nvPr/>
        </p:nvSpPr>
        <p:spPr bwMode="auto">
          <a:xfrm>
            <a:off x="1437913" y="4333018"/>
            <a:ext cx="1130218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.data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intelligence</a:t>
            </a:r>
            <a:endParaRPr kumimoji="0" lang="en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F1B35-B6CC-2CA6-7C9B-D3B4A13E3651}"/>
              </a:ext>
            </a:extLst>
          </p:cNvPr>
          <p:cNvSpPr/>
          <p:nvPr/>
        </p:nvSpPr>
        <p:spPr bwMode="auto">
          <a:xfrm>
            <a:off x="3989280" y="3087289"/>
            <a:ext cx="1074430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BFB23-6A5E-39BC-1182-EE04F9255E89}"/>
              </a:ext>
            </a:extLst>
          </p:cNvPr>
          <p:cNvSpPr/>
          <p:nvPr/>
        </p:nvSpPr>
        <p:spPr bwMode="auto">
          <a:xfrm>
            <a:off x="1425032" y="3210480"/>
            <a:ext cx="1201116" cy="33066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.governance</a:t>
            </a:r>
          </a:p>
        </p:txBody>
      </p:sp>
      <p:pic>
        <p:nvPicPr>
          <p:cNvPr id="16386" name="Picture 2" descr="Databand - Bessemer Venture Partners">
            <a:extLst>
              <a:ext uri="{FF2B5EF4-FFF2-40B4-BE49-F238E27FC236}">
                <a16:creationId xmlns:a16="http://schemas.microsoft.com/office/drawing/2014/main" id="{EBECC75B-A508-82F0-7C33-6CBAA7F1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37737" y="4301291"/>
            <a:ext cx="1149046" cy="6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Ensure Good Data Quality in Presto with Soda">
            <a:extLst>
              <a:ext uri="{FF2B5EF4-FFF2-40B4-BE49-F238E27FC236}">
                <a16:creationId xmlns:a16="http://schemas.microsoft.com/office/drawing/2014/main" id="{17B5ABB7-F4B7-63BF-5F4C-AC6148CE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75" y="3493827"/>
            <a:ext cx="436079" cy="4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181C0-09A1-F507-0534-208263A9959E}"/>
              </a:ext>
            </a:extLst>
          </p:cNvPr>
          <p:cNvSpPr/>
          <p:nvPr/>
        </p:nvSpPr>
        <p:spPr bwMode="auto">
          <a:xfrm>
            <a:off x="6606674" y="3578554"/>
            <a:ext cx="1130218" cy="23525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66D7E-0671-8A8C-96C7-C969195B5756}"/>
              </a:ext>
            </a:extLst>
          </p:cNvPr>
          <p:cNvSpPr/>
          <p:nvPr/>
        </p:nvSpPr>
        <p:spPr bwMode="auto">
          <a:xfrm rot="5400000">
            <a:off x="7737523" y="4623479"/>
            <a:ext cx="1376976" cy="55020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atson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</a:t>
            </a:r>
            <a:r>
              <a:rPr kumimoji="0" lang="en-V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.data </a:t>
            </a:r>
            <a:r>
              <a:rPr kumimoji="0" lang="en-V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8E753-E2B7-A3AB-41E7-CE2B11105DF3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38509-C5E4-B44F-78EA-4248B103289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E0F03-885A-1AFA-CBF7-1203A5F995F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F6732-3151-4519-3868-44F98A0A838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Integration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D67F166-F2CF-CCA3-64DF-A5D5EA40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39" y="3018243"/>
            <a:ext cx="559869" cy="2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nsure Good Data Quality in Presto with Soda">
            <a:extLst>
              <a:ext uri="{FF2B5EF4-FFF2-40B4-BE49-F238E27FC236}">
                <a16:creationId xmlns:a16="http://schemas.microsoft.com/office/drawing/2014/main" id="{5ADF054A-F9B7-E55B-4F9B-1F8BA464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73" y="3021760"/>
            <a:ext cx="280400" cy="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2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5364813-D490-638E-9F65-78DF9111EF5D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E38AA6-8FE6-78D2-C96C-25AF747B5D3B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DC992C-ED12-48B2-4101-0FA3A323DA3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712A48-8FA1-9D6B-E675-309A073E4300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8D1A5B-44CD-0EF0-0908-D4FF9426F731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F10476-1D21-0C18-4EFA-0CFED638D0FD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5A41A6-B4E8-AAE4-8693-A49F7227DB83}"/>
              </a:ext>
            </a:extLst>
          </p:cNvPr>
          <p:cNvCxnSpPr>
            <a:cxnSpLocks/>
            <a:endCxn id="36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4670387-2594-D6A9-E513-9F56587E16BA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EA53DA-0573-CBED-1DA7-AC653514109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EA2C8E-4CD2-4F20-BF43-13678802640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376839-64BC-6E4C-968C-882782B847C8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293D02-C749-AC97-9DC5-9F4C9AE83870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E3BED-1EC2-4259-80D5-8E5C31AF8630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79AEDE-3879-FDBE-2D54-C02650EE7428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8F272C-D695-BC7F-0D34-8CE027CCBB5A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68262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5FCEB-F102-9FA7-5597-CED9DD0FBE52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78A56-2775-CCD8-6B39-5B1C10D74F48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0A9417-6C4E-CDB4-0BDF-985F6708CBBC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D6B41F-4F2F-3C5A-B961-ACFF4ACD0DC1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549BBEF-77E0-8EF7-4ACD-B4F01EE1FB05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960FB8-E993-FEB5-8897-D019B4078208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E62651-E821-6798-A730-B8B7B85C5247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5B3179-A487-D313-B651-13D449F68825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327530-5758-5EE2-B667-5DC7CE2DFFF2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368AF-2854-6D6D-9FAC-9C3D29ECE18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461219-2D4C-8112-46DD-91D3C0EC0650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577A8-D788-8894-BB86-4716DF91AEA4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02273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B7786-A23F-58EA-AE1B-CAD250D06D0B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40D1C4-E4C7-2995-3B81-9BD43AAD742A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C70BE-2972-B2F4-7106-E3F6CE7E73D4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0BA23E-95D0-B537-1206-8379AFC482EB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BDD441A-8CF1-9E88-D3F4-DB1CA5E94D90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8C4AD6-D74E-1596-E3F4-397640C5115E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961CB6-4411-43DB-B736-6E65CAF1E7B6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C85366-735B-9EE8-5F72-DE1F454073C1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C9DEDD-D537-1B7A-85CD-32E34E8B0169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0C1B74-8063-2899-C930-C9F625944357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C7C9ED-7C04-4AF6-902B-8E4EA11DB54E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AEB9D-BB8F-3ACB-4A7E-697146FECB76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0187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448115"/>
            <a:ext cx="1203233" cy="2024138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626795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3883677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386881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732943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135306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4963221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1E8CF9-2AEB-C604-5E74-3747F3815C61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0EA7CC-56CE-00FA-F576-17DBE7C96BE6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3BA7A0-8804-C9CE-7714-D262BB951ABA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0FD654-64CF-A4A2-7BB4-010B048FDF6A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D28A4D9-D7D0-211A-D075-3519CADEBD77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48E9AEC-DDCA-E2BC-214D-73E6C25A67A3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58E898D-DBDC-F8C5-24AD-0426947FDAA0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07F486-B802-D5B7-B6AA-ACC44A30D4F1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D05B4F-F976-D911-C3AE-E5E688976869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39A92-693E-B27C-B3D1-C8685320D98F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143A5-7461-DE7E-6296-2B72F585BA50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957C0-D0A2-9697-984A-F8BEFFBC0B7C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67292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74B576-F44F-D3C1-1FA2-5147B2831B6C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39A85-7D79-0187-ED45-E7C0DA2ACDFB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199F6-5693-B8F0-B2FB-8011A7847EBC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C29249-DB96-B649-FC5A-650E3FA3FEFB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5A5DC8-650E-1F11-2500-FF683A2F02C9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A450-AEEC-3B17-D4C4-5F3B183CC0F8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DE1926-9509-5213-2BBD-BAB7CA1AA67F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24F8CF-40AF-95EA-2C51-76C2A2BFE797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4542C5-856F-D378-3CD9-AFF0544725BB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1FFBCE-6658-CF14-8C22-27CDCE5967C5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84168E-D132-E839-AC30-AC98D4B75CFF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F9D51C-E64B-B220-27B2-DB09214AAE54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BDBD2C5-4F22-21C7-8B2A-27E1E6E11A2A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AFBADF-9292-91E7-EDE9-AE5E189BCDE4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4EE35BE-6D94-B38C-4DFD-5EDBBBCD13A3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CCFDC7-91E4-C124-D312-CC472E5D74F5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6BFE72A-A052-A76B-9C64-18C509D38E90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BE58C2-F6BB-E90B-8309-D148F736272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F944F9-5396-B9CC-6CAE-DA735A8F6C55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E17F21-229C-A78B-5580-17D687095212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8E47CF-D737-5028-5277-8A56E3BCFA9E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132789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3DF4F-D7CC-6559-5141-94DB7D999845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9EAA9-7988-3390-820A-0C12E0FBC7A4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EA3DC-75F2-3BE6-BBB8-D0BE0320B593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64A6-971E-7A27-0602-F18F18A59546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9FAF3B-5770-024F-A822-9C63659C89D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BCADEB-FEDC-E3BD-3908-6432968356C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A8B6F-AD7E-9577-5D28-E3D5E5763ED3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5FD524-E276-69E2-23A6-250301EE770C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F0568-1A54-C0D3-1295-940C62051B06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39922-0E3B-8E51-BDBC-734BA98A6C1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987F5-3332-9CD1-D66E-9D110F5C6A63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A8D5-D79B-088E-0F3B-B302D67D038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9E57D0-6FC5-4280-A881-7FFF5D505E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CBC2C-14FF-F7E9-2883-878EC44FA7C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8BA1A-1678-F8CA-CCD0-CF98D987651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EFE1F-DAB4-00AB-57B9-41F9DE62520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245DCA-C4FA-133C-4F90-EC9CCCD63D3F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8123A-F7EE-9A8B-63CC-3349B5594863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02AE2-0CB1-B905-3B55-1E571E129C4E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B6353D-A008-5C9E-2B6D-CDC6CB4EAF15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F36A-117A-9785-CB7D-A5DB48BD5E1C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7A3BC-82F4-E6BC-F1AD-DF67FE5E5196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EEF630-35A3-3C15-4C2E-32E529F25AED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5F8F68-176D-214C-525C-E06F1C8E0957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74B576-F44F-D3C1-1FA2-5147B2831B6C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39A85-7D79-0187-ED45-E7C0DA2ACDFB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199F6-5693-B8F0-B2FB-8011A7847EBC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C29249-DB96-B649-FC5A-650E3FA3FEFB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5A5DC8-650E-1F11-2500-FF683A2F02C9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A450-AEEC-3B17-D4C4-5F3B183CC0F8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DE1926-9509-5213-2BBD-BAB7CA1AA67F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24F8CF-40AF-95EA-2C51-76C2A2BFE797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9303CB-EA51-6EA7-7FAA-1C6CB3A4DC48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907890-9B9F-0411-D58A-FE539CD6F381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180154-987F-DD8F-E35C-BF15287459E0}"/>
              </a:ext>
            </a:extLst>
          </p:cNvPr>
          <p:cNvCxnSpPr>
            <a:cxnSpLocks/>
            <a:endCxn id="48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B99FC5-78D5-AC12-5C74-A23CC51884DD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28C623E-A931-B92A-4539-9D8DC1438BA4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7066AB-D345-EAC9-C1C2-727D58ED6007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FFD69-B188-51F0-4E98-E2C4B455E2F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72978FC-F529-F214-5DA4-8519A856B6A2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A3EDF37-A1CF-3DBE-69AD-43F7F1F71C35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C18C29-835B-B35F-7F18-8CF444574C96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3FC0930-1603-F9FE-1946-73515D05F51C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C53922-1B52-CFD7-523D-D70F5C4E14CE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4B4356-B742-EA0D-7908-DA7D02B7385B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4D05B7-6D04-7D3B-A357-7AD8499D5E3F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23161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824E-F501-0914-7909-30185E4B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6B5FC0D-7D4B-98AB-174D-5D021BD90236}"/>
              </a:ext>
            </a:extLst>
          </p:cNvPr>
          <p:cNvSpPr txBox="1">
            <a:spLocks/>
          </p:cNvSpPr>
          <p:nvPr/>
        </p:nvSpPr>
        <p:spPr>
          <a:xfrm>
            <a:off x="1308977" y="644188"/>
            <a:ext cx="9992609" cy="490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608975">
              <a:defRPr/>
            </a:pPr>
            <a:r>
              <a:rPr lang="en-US" sz="2397" dirty="0">
                <a:solidFill>
                  <a:srgbClr val="000000"/>
                </a:solidFill>
                <a:latin typeface="IBM Plex Sans Light" panose="020B0403050000000000" pitchFamily="34" charset="77"/>
              </a:rPr>
              <a:t>Data Lakehouse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6BECCD-CC09-D455-F032-D911347409E8}"/>
              </a:ext>
            </a:extLst>
          </p:cNvPr>
          <p:cNvSpPr txBox="1">
            <a:spLocks/>
          </p:cNvSpPr>
          <p:nvPr/>
        </p:nvSpPr>
        <p:spPr>
          <a:xfrm>
            <a:off x="1308723" y="295210"/>
            <a:ext cx="3657600" cy="280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608975">
              <a:spcBef>
                <a:spcPts val="1465"/>
              </a:spcBef>
              <a:buClr>
                <a:srgbClr val="000000"/>
              </a:buClr>
              <a:defRPr/>
            </a:pPr>
            <a:r>
              <a:rPr lang="en-US" sz="1599" kern="0" dirty="0">
                <a:solidFill>
                  <a:srgbClr val="0062FF"/>
                </a:solidFill>
              </a:rPr>
              <a:t>Architecture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6215-1583-B2D7-C9BE-B01EBDBDD982}"/>
              </a:ext>
            </a:extLst>
          </p:cNvPr>
          <p:cNvSpPr/>
          <p:nvPr/>
        </p:nvSpPr>
        <p:spPr bwMode="auto">
          <a:xfrm>
            <a:off x="6147711" y="1767580"/>
            <a:ext cx="1242837" cy="32313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VN" sz="1867" kern="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2" descr="SHB (Saigon - Hanoi Commercial Joint Stock Bank) logo in transparent PNG  and vectorized SVG formats">
            <a:extLst>
              <a:ext uri="{FF2B5EF4-FFF2-40B4-BE49-F238E27FC236}">
                <a16:creationId xmlns:a16="http://schemas.microsoft.com/office/drawing/2014/main" id="{6A563AA8-CFC8-703E-6A0D-51E1EEE8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295209"/>
            <a:ext cx="879490" cy="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stomer Data Icons - Free SVG &amp; PNG Customer Data Images - Noun Project">
            <a:extLst>
              <a:ext uri="{FF2B5EF4-FFF2-40B4-BE49-F238E27FC236}">
                <a16:creationId xmlns:a16="http://schemas.microsoft.com/office/drawing/2014/main" id="{BAD6E547-9827-4254-AE43-884DD56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6" y="1722602"/>
            <a:ext cx="910771" cy="9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98767D-61B0-D039-2554-9E0BB1D53B7B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1871492" y="2633373"/>
            <a:ext cx="0" cy="2897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78E933-9ECA-5EB3-AA68-651CC1BE0A1C}"/>
              </a:ext>
            </a:extLst>
          </p:cNvPr>
          <p:cNvSpPr txBox="1"/>
          <p:nvPr/>
        </p:nvSpPr>
        <p:spPr>
          <a:xfrm>
            <a:off x="1194099" y="148044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70382B-76F9-60EA-9DD4-5B50C011FD83}"/>
              </a:ext>
            </a:extLst>
          </p:cNvPr>
          <p:cNvSpPr txBox="1"/>
          <p:nvPr/>
        </p:nvSpPr>
        <p:spPr>
          <a:xfrm>
            <a:off x="2326877" y="1817582"/>
            <a:ext cx="1539204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Self Service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Discover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Trust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ea typeface="IBM Plex Sans" charset="0"/>
                <a:cs typeface="IBM Plex Sans" charset="0"/>
              </a:rPr>
              <a:t>Understand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N" sz="11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Privacy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6D984-ED62-0379-7FC2-01F5663F7DCD}"/>
              </a:ext>
            </a:extLst>
          </p:cNvPr>
          <p:cNvSpPr/>
          <p:nvPr/>
        </p:nvSpPr>
        <p:spPr bwMode="auto">
          <a:xfrm>
            <a:off x="2784457" y="4214878"/>
            <a:ext cx="243524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Warehouse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C0DAB-35E4-C04A-C3E0-670B13E570C0}"/>
              </a:ext>
            </a:extLst>
          </p:cNvPr>
          <p:cNvSpPr/>
          <p:nvPr/>
        </p:nvSpPr>
        <p:spPr bwMode="auto">
          <a:xfrm>
            <a:off x="278445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D506FC-FCF2-8BE7-35EA-B7B91D399E4E}"/>
              </a:ext>
            </a:extLst>
          </p:cNvPr>
          <p:cNvSpPr/>
          <p:nvPr/>
        </p:nvSpPr>
        <p:spPr bwMode="auto">
          <a:xfrm>
            <a:off x="3651231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8FD524-E038-D69E-E4D9-1D3B245661C8}"/>
              </a:ext>
            </a:extLst>
          </p:cNvPr>
          <p:cNvSpPr/>
          <p:nvPr/>
        </p:nvSpPr>
        <p:spPr bwMode="auto">
          <a:xfrm>
            <a:off x="4518006" y="4981640"/>
            <a:ext cx="701694" cy="490613"/>
          </a:xfrm>
          <a:prstGeom prst="rect">
            <a:avLst/>
          </a:prstGeom>
          <a:solidFill>
            <a:srgbClr val="FFE2E0"/>
          </a:solidFill>
          <a:ln w="19050">
            <a:solidFill>
              <a:srgbClr val="FF8E9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Structured Data Source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9E0A10-D301-742D-E01C-AD7E044FDB30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313530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59C0CC-7810-787B-5522-55D3CF85F354}"/>
              </a:ext>
            </a:extLst>
          </p:cNvPr>
          <p:cNvCxnSpPr>
            <a:cxnSpLocks/>
            <a:stCxn id="22" idx="2"/>
            <a:endCxn id="36" idx="0"/>
          </p:cNvCxnSpPr>
          <p:nvPr/>
        </p:nvCxnSpPr>
        <p:spPr bwMode="auto">
          <a:xfrm flipH="1">
            <a:off x="4002078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E6FFEF-5B01-7700-1871-C1CC0C8EABD6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4868853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9888F3C-A4E5-268F-C139-33F1B75698A2}"/>
              </a:ext>
            </a:extLst>
          </p:cNvPr>
          <p:cNvSpPr/>
          <p:nvPr/>
        </p:nvSpPr>
        <p:spPr bwMode="auto">
          <a:xfrm>
            <a:off x="5567363" y="4214878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Lake / GenAI DataStore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5D95BC-BB3F-24F2-1F75-0691E75D5770}"/>
              </a:ext>
            </a:extLst>
          </p:cNvPr>
          <p:cNvSpPr/>
          <p:nvPr/>
        </p:nvSpPr>
        <p:spPr bwMode="auto">
          <a:xfrm>
            <a:off x="556736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4FF9A9-3628-0C2F-0E04-D32EF70592A4}"/>
              </a:ext>
            </a:extLst>
          </p:cNvPr>
          <p:cNvSpPr/>
          <p:nvPr/>
        </p:nvSpPr>
        <p:spPr bwMode="auto">
          <a:xfrm>
            <a:off x="6434137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D5BFD9-6C56-A6C0-CB4D-7DBB5C265F61}"/>
              </a:ext>
            </a:extLst>
          </p:cNvPr>
          <p:cNvSpPr/>
          <p:nvPr/>
        </p:nvSpPr>
        <p:spPr bwMode="auto">
          <a:xfrm>
            <a:off x="7300912" y="4981640"/>
            <a:ext cx="70169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Un-Structured Data 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B158B8-A918-FCA6-8B87-C0C5163A67DA}"/>
              </a:ext>
            </a:extLst>
          </p:cNvPr>
          <p:cNvCxnSpPr>
            <a:cxnSpLocks/>
            <a:endCxn id="44" idx="0"/>
          </p:cNvCxnSpPr>
          <p:nvPr/>
        </p:nvCxnSpPr>
        <p:spPr bwMode="auto">
          <a:xfrm>
            <a:off x="591820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9A87F1-C341-D978-7CDC-E867C42695D9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 flipH="1">
            <a:off x="6784984" y="4705491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A8BB7D-F448-5752-743F-FF0C59FAC7A5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7651759" y="4705491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67FE791-DA35-8E23-A216-A191A594F1E4}"/>
              </a:ext>
            </a:extLst>
          </p:cNvPr>
          <p:cNvSpPr/>
          <p:nvPr/>
        </p:nvSpPr>
        <p:spPr bwMode="auto">
          <a:xfrm>
            <a:off x="2784456" y="3448116"/>
            <a:ext cx="5218150" cy="490613"/>
          </a:xfrm>
          <a:prstGeom prst="rect">
            <a:avLst/>
          </a:prstGeom>
          <a:solidFill>
            <a:srgbClr val="E9FFE5"/>
          </a:solidFill>
          <a:ln w="19050">
            <a:solidFill>
              <a:srgbClr val="76D0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Virtualization / Data Federation / Query Engine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D3BA82-D89C-4C00-F918-8DF322CB5B07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4002078" y="3938729"/>
            <a:ext cx="1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B72B94-8F9F-1550-0DEC-B579481B78F4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6784985" y="3938729"/>
            <a:ext cx="0" cy="2761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4A37626-3FBD-CD45-54F8-F9FF0749C6F6}"/>
              </a:ext>
            </a:extLst>
          </p:cNvPr>
          <p:cNvSpPr/>
          <p:nvPr/>
        </p:nvSpPr>
        <p:spPr bwMode="auto">
          <a:xfrm>
            <a:off x="1416106" y="3706730"/>
            <a:ext cx="1203233" cy="1862797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D93928-9B16-F148-C9D0-14FA195472BB}"/>
              </a:ext>
            </a:extLst>
          </p:cNvPr>
          <p:cNvSpPr/>
          <p:nvPr/>
        </p:nvSpPr>
        <p:spPr bwMode="auto">
          <a:xfrm>
            <a:off x="1488935" y="3885410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Metadata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09E50D-F694-8078-ECEE-9C826CE7D1C2}"/>
              </a:ext>
            </a:extLst>
          </p:cNvPr>
          <p:cNvSpPr/>
          <p:nvPr/>
        </p:nvSpPr>
        <p:spPr bwMode="auto">
          <a:xfrm>
            <a:off x="1488935" y="4142292"/>
            <a:ext cx="1068149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Lineage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B248F17-8853-2F74-FBEE-19E0522B1F4D}"/>
              </a:ext>
            </a:extLst>
          </p:cNvPr>
          <p:cNvSpPr/>
          <p:nvPr/>
        </p:nvSpPr>
        <p:spPr bwMode="auto">
          <a:xfrm>
            <a:off x="1481924" y="464549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Reference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FB0B11-E12A-A55B-8503-0478824651AC}"/>
              </a:ext>
            </a:extLst>
          </p:cNvPr>
          <p:cNvSpPr/>
          <p:nvPr/>
        </p:nvSpPr>
        <p:spPr bwMode="auto">
          <a:xfrm>
            <a:off x="1481924" y="4991558"/>
            <a:ext cx="1075160" cy="1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Protection Rule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FA634F-3DE8-3745-08C0-C27AFBF60844}"/>
              </a:ext>
            </a:extLst>
          </p:cNvPr>
          <p:cNvSpPr/>
          <p:nvPr/>
        </p:nvSpPr>
        <p:spPr bwMode="auto">
          <a:xfrm>
            <a:off x="1494580" y="4393921"/>
            <a:ext cx="1068147" cy="18426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Quality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458E12-DEE5-EC86-EAA8-2F819D501CA6}"/>
              </a:ext>
            </a:extLst>
          </p:cNvPr>
          <p:cNvSpPr/>
          <p:nvPr/>
        </p:nvSpPr>
        <p:spPr bwMode="auto">
          <a:xfrm>
            <a:off x="1481924" y="5221836"/>
            <a:ext cx="1075160" cy="278233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Master Data Management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B5260E3F-35A4-3DA4-C44A-86765CA9A7BF}"/>
              </a:ext>
            </a:extLst>
          </p:cNvPr>
          <p:cNvSpPr/>
          <p:nvPr/>
        </p:nvSpPr>
        <p:spPr bwMode="auto">
          <a:xfrm>
            <a:off x="1411785" y="2967216"/>
            <a:ext cx="1203233" cy="666900"/>
          </a:xfrm>
          <a:prstGeom prst="rect">
            <a:avLst/>
          </a:prstGeom>
          <a:solidFill>
            <a:srgbClr val="CEFAFF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 Governance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625F2133-F7B4-EAAB-243D-21678C1D2051}"/>
              </a:ext>
            </a:extLst>
          </p:cNvPr>
          <p:cNvSpPr/>
          <p:nvPr/>
        </p:nvSpPr>
        <p:spPr bwMode="auto">
          <a:xfrm>
            <a:off x="1481924" y="3128016"/>
            <a:ext cx="531603" cy="259777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AI/Agent/MLOps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4" name="Rectangle 6153">
            <a:extLst>
              <a:ext uri="{FF2B5EF4-FFF2-40B4-BE49-F238E27FC236}">
                <a16:creationId xmlns:a16="http://schemas.microsoft.com/office/drawing/2014/main" id="{49D73A41-8993-1520-DD47-CE5FB7BD55BA}"/>
              </a:ext>
            </a:extLst>
          </p:cNvPr>
          <p:cNvSpPr/>
          <p:nvPr/>
        </p:nvSpPr>
        <p:spPr bwMode="auto">
          <a:xfrm>
            <a:off x="1479468" y="3437525"/>
            <a:ext cx="531603" cy="153018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GRC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53E8CC45-BF7A-52F1-4CB1-F390D9EBCE34}"/>
              </a:ext>
            </a:extLst>
          </p:cNvPr>
          <p:cNvSpPr/>
          <p:nvPr/>
        </p:nvSpPr>
        <p:spPr bwMode="auto">
          <a:xfrm>
            <a:off x="2047243" y="3128017"/>
            <a:ext cx="531603" cy="462526"/>
          </a:xfrm>
          <a:prstGeom prst="rect">
            <a:avLst/>
          </a:prstGeom>
          <a:solidFill>
            <a:schemeClr val="bg1"/>
          </a:solidFill>
          <a:ln w="19050">
            <a:solidFill>
              <a:srgbClr val="69CF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 Lifecycle Manage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3DF017EF-7D8C-E74F-D76E-6E9D188F5D64}"/>
              </a:ext>
            </a:extLst>
          </p:cNvPr>
          <p:cNvSpPr/>
          <p:nvPr/>
        </p:nvSpPr>
        <p:spPr bwMode="auto">
          <a:xfrm>
            <a:off x="277993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Advanced Analytic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40D8AB3-94E4-94A6-3A82-8BE56678B8F4}"/>
              </a:ext>
            </a:extLst>
          </p:cNvPr>
          <p:cNvSpPr/>
          <p:nvPr/>
        </p:nvSpPr>
        <p:spPr bwMode="auto">
          <a:xfrm>
            <a:off x="3956724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AI/ML/Agentic AI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67F69D12-9433-2BE3-E5F5-AF5FC719C2ED}"/>
              </a:ext>
            </a:extLst>
          </p:cNvPr>
          <p:cNvSpPr/>
          <p:nvPr/>
        </p:nvSpPr>
        <p:spPr bwMode="auto">
          <a:xfrm>
            <a:off x="5133509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BI Report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0DDF0E7-F470-9801-C1EF-41006C802613}"/>
              </a:ext>
            </a:extLst>
          </p:cNvPr>
          <p:cNvSpPr/>
          <p:nvPr/>
        </p:nvSpPr>
        <p:spPr bwMode="auto">
          <a:xfrm>
            <a:off x="6305281" y="2984194"/>
            <a:ext cx="1074430" cy="330666"/>
          </a:xfrm>
          <a:prstGeom prst="rect">
            <a:avLst/>
          </a:prstGeom>
          <a:solidFill>
            <a:srgbClr val="FAD6FF"/>
          </a:solidFill>
          <a:ln w="19050">
            <a:solidFill>
              <a:srgbClr val="E292D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Adhoc-Query</a:t>
            </a:r>
            <a:endParaRPr kumimoji="0" lang="en-VN" sz="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2658E1B6-9235-3279-9C23-825248B5F516}"/>
              </a:ext>
            </a:extLst>
          </p:cNvPr>
          <p:cNvSpPr/>
          <p:nvPr/>
        </p:nvSpPr>
        <p:spPr bwMode="auto">
          <a:xfrm>
            <a:off x="5567362" y="5667200"/>
            <a:ext cx="2435244" cy="490613"/>
          </a:xfrm>
          <a:prstGeom prst="rect">
            <a:avLst/>
          </a:prstGeom>
          <a:solidFill>
            <a:srgbClr val="CDE2FF"/>
          </a:solidFill>
          <a:ln w="19050">
            <a:solidFill>
              <a:srgbClr val="5B95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Object Store / File Store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D196E38C-91A6-CAE8-7A71-A89DB38C856A}"/>
              </a:ext>
            </a:extLst>
          </p:cNvPr>
          <p:cNvCxnSpPr>
            <a:cxnSpLocks/>
          </p:cNvCxnSpPr>
          <p:nvPr/>
        </p:nvCxnSpPr>
        <p:spPr bwMode="auto">
          <a:xfrm>
            <a:off x="591820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2" name="Straight Arrow Connector 6161">
            <a:extLst>
              <a:ext uri="{FF2B5EF4-FFF2-40B4-BE49-F238E27FC236}">
                <a16:creationId xmlns:a16="http://schemas.microsoft.com/office/drawing/2014/main" id="{E074ABDE-A9C3-9D1B-C6A3-C93212867FBD}"/>
              </a:ext>
            </a:extLst>
          </p:cNvPr>
          <p:cNvCxnSpPr>
            <a:cxnSpLocks/>
            <a:endCxn id="6160" idx="0"/>
          </p:cNvCxnSpPr>
          <p:nvPr/>
        </p:nvCxnSpPr>
        <p:spPr bwMode="auto">
          <a:xfrm>
            <a:off x="6784984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55216D8A-29E0-B0FC-931B-85B7EFE3ACCE}"/>
              </a:ext>
            </a:extLst>
          </p:cNvPr>
          <p:cNvCxnSpPr>
            <a:cxnSpLocks/>
          </p:cNvCxnSpPr>
          <p:nvPr/>
        </p:nvCxnSpPr>
        <p:spPr bwMode="auto">
          <a:xfrm>
            <a:off x="7651759" y="5472253"/>
            <a:ext cx="0" cy="1949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2300E492-1F51-8688-863B-EA16744175E4}"/>
              </a:ext>
            </a:extLst>
          </p:cNvPr>
          <p:cNvSpPr/>
          <p:nvPr/>
        </p:nvSpPr>
        <p:spPr bwMode="auto">
          <a:xfrm>
            <a:off x="1308723" y="2923082"/>
            <a:ext cx="8163751" cy="329073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167" name="Straight Connector 6166">
            <a:extLst>
              <a:ext uri="{FF2B5EF4-FFF2-40B4-BE49-F238E27FC236}">
                <a16:creationId xmlns:a16="http://schemas.microsoft.com/office/drawing/2014/main" id="{A754DCB7-1CB5-5A4B-054B-64A1EF6505BD}"/>
              </a:ext>
            </a:extLst>
          </p:cNvPr>
          <p:cNvCxnSpPr>
            <a:cxnSpLocks/>
          </p:cNvCxnSpPr>
          <p:nvPr/>
        </p:nvCxnSpPr>
        <p:spPr bwMode="auto">
          <a:xfrm>
            <a:off x="2676293" y="2923082"/>
            <a:ext cx="0" cy="3290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8" name="Straight Connector 6167">
            <a:extLst>
              <a:ext uri="{FF2B5EF4-FFF2-40B4-BE49-F238E27FC236}">
                <a16:creationId xmlns:a16="http://schemas.microsoft.com/office/drawing/2014/main" id="{6195B5C4-4DCC-52FB-F026-5075B378AA6F}"/>
              </a:ext>
            </a:extLst>
          </p:cNvPr>
          <p:cNvCxnSpPr>
            <a:cxnSpLocks/>
          </p:cNvCxnSpPr>
          <p:nvPr/>
        </p:nvCxnSpPr>
        <p:spPr bwMode="auto">
          <a:xfrm>
            <a:off x="2676293" y="3387793"/>
            <a:ext cx="679618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9" name="Straight Connector 6168">
            <a:extLst>
              <a:ext uri="{FF2B5EF4-FFF2-40B4-BE49-F238E27FC236}">
                <a16:creationId xmlns:a16="http://schemas.microsoft.com/office/drawing/2014/main" id="{01F83424-BAB3-E332-ADF1-5816C32DE397}"/>
              </a:ext>
            </a:extLst>
          </p:cNvPr>
          <p:cNvCxnSpPr>
            <a:cxnSpLocks/>
          </p:cNvCxnSpPr>
          <p:nvPr/>
        </p:nvCxnSpPr>
        <p:spPr bwMode="auto">
          <a:xfrm>
            <a:off x="8082455" y="3387793"/>
            <a:ext cx="0" cy="282601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0" name="Rectangle 6169">
            <a:extLst>
              <a:ext uri="{FF2B5EF4-FFF2-40B4-BE49-F238E27FC236}">
                <a16:creationId xmlns:a16="http://schemas.microsoft.com/office/drawing/2014/main" id="{76450291-B351-3D36-24A7-F7EC60C9C4E4}"/>
              </a:ext>
            </a:extLst>
          </p:cNvPr>
          <p:cNvSpPr/>
          <p:nvPr/>
        </p:nvSpPr>
        <p:spPr bwMode="auto">
          <a:xfrm>
            <a:off x="8786706" y="3443084"/>
            <a:ext cx="635201" cy="2483150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Observability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1FB623E9-617A-6001-AD9F-C832050DA92F}"/>
              </a:ext>
            </a:extLst>
          </p:cNvPr>
          <p:cNvSpPr/>
          <p:nvPr/>
        </p:nvSpPr>
        <p:spPr bwMode="auto">
          <a:xfrm>
            <a:off x="8120400" y="3443084"/>
            <a:ext cx="626215" cy="2483149"/>
          </a:xfrm>
          <a:prstGeom prst="rect">
            <a:avLst/>
          </a:prstGeom>
          <a:solidFill>
            <a:srgbClr val="FFFDEF"/>
          </a:solidFill>
          <a:ln w="19050">
            <a:solidFill>
              <a:srgbClr val="DDD68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sz="700" dirty="0">
                <a:solidFill>
                  <a:schemeClr val="tx1"/>
                </a:solidFill>
                <a:latin typeface="IBM Plex Sans" panose="020B0503050203000203" pitchFamily="34" charset="0"/>
              </a:rPr>
              <a:t>Data Process</a:t>
            </a:r>
            <a:endParaRPr kumimoji="0" lang="en-VN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172" name="TextBox 6171">
            <a:extLst>
              <a:ext uri="{FF2B5EF4-FFF2-40B4-BE49-F238E27FC236}">
                <a16:creationId xmlns:a16="http://schemas.microsoft.com/office/drawing/2014/main" id="{F001F659-EB1F-4655-9EE8-06E8A48D9178}"/>
              </a:ext>
            </a:extLst>
          </p:cNvPr>
          <p:cNvSpPr txBox="1"/>
          <p:nvPr/>
        </p:nvSpPr>
        <p:spPr>
          <a:xfrm>
            <a:off x="1241285" y="6013141"/>
            <a:ext cx="1435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&amp; AI Management</a:t>
            </a:r>
          </a:p>
        </p:txBody>
      </p:sp>
      <p:sp>
        <p:nvSpPr>
          <p:cNvPr id="6173" name="TextBox 6172">
            <a:extLst>
              <a:ext uri="{FF2B5EF4-FFF2-40B4-BE49-F238E27FC236}">
                <a16:creationId xmlns:a16="http://schemas.microsoft.com/office/drawing/2014/main" id="{625C67BB-6049-8DDD-6419-9BBBB154B07B}"/>
              </a:ext>
            </a:extLst>
          </p:cNvPr>
          <p:cNvSpPr txBox="1"/>
          <p:nvPr/>
        </p:nvSpPr>
        <p:spPr>
          <a:xfrm>
            <a:off x="2619339" y="6013141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Organization</a:t>
            </a:r>
          </a:p>
        </p:txBody>
      </p:sp>
      <p:sp>
        <p:nvSpPr>
          <p:cNvPr id="6174" name="TextBox 6173">
            <a:extLst>
              <a:ext uri="{FF2B5EF4-FFF2-40B4-BE49-F238E27FC236}">
                <a16:creationId xmlns:a16="http://schemas.microsoft.com/office/drawing/2014/main" id="{E86A4569-D42F-9C11-46B0-E027368C7D37}"/>
              </a:ext>
            </a:extLst>
          </p:cNvPr>
          <p:cNvSpPr txBox="1"/>
          <p:nvPr/>
        </p:nvSpPr>
        <p:spPr>
          <a:xfrm>
            <a:off x="8337633" y="291783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Consumption</a:t>
            </a:r>
          </a:p>
        </p:txBody>
      </p:sp>
      <p:sp>
        <p:nvSpPr>
          <p:cNvPr id="6175" name="TextBox 6174">
            <a:extLst>
              <a:ext uri="{FF2B5EF4-FFF2-40B4-BE49-F238E27FC236}">
                <a16:creationId xmlns:a16="http://schemas.microsoft.com/office/drawing/2014/main" id="{EEA2F14C-1E99-D53A-25F1-05F4BCE37A7F}"/>
              </a:ext>
            </a:extLst>
          </p:cNvPr>
          <p:cNvSpPr txBox="1"/>
          <p:nvPr/>
        </p:nvSpPr>
        <p:spPr>
          <a:xfrm>
            <a:off x="8052100" y="6007588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VN" sz="900" b="1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95050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Naked-template" id="{38482274-8AD0-3B48-BC15-CBEB83BC3AA0}" vid="{811E0A52-E040-4B42-8D27-38F35F52C3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084AAC1427F54994AB71A217BBFA4B" ma:contentTypeVersion="10" ma:contentTypeDescription="Create a new document." ma:contentTypeScope="" ma:versionID="c639b9c3cb386fca2668f825fee69c9f">
  <xsd:schema xmlns:xsd="http://www.w3.org/2001/XMLSchema" xmlns:xs="http://www.w3.org/2001/XMLSchema" xmlns:p="http://schemas.microsoft.com/office/2006/metadata/properties" xmlns:ns2="b865047d-c872-42bf-92f0-6c2c38046a85" xmlns:ns3="cd5e4f32-d98a-4379-b6b8-b6764d2afe56" targetNamespace="http://schemas.microsoft.com/office/2006/metadata/properties" ma:root="true" ma:fieldsID="ec445714324e6fc4209575a204bfc5e2" ns2:_="" ns3:_="">
    <xsd:import namespace="b865047d-c872-42bf-92f0-6c2c38046a85"/>
    <xsd:import namespace="cd5e4f32-d98a-4379-b6b8-b6764d2afe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5047d-c872-42bf-92f0-6c2c38046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e4f32-d98a-4379-b6b8-b6764d2afe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A8F050-718B-4D16-8AE4-2FE271AB780B}">
  <ds:schemaRefs/>
</ds:datastoreItem>
</file>

<file path=customXml/itemProps2.xml><?xml version="1.0" encoding="utf-8"?>
<ds:datastoreItem xmlns:ds="http://schemas.openxmlformats.org/officeDocument/2006/customXml" ds:itemID="{443030D9-65AA-4E81-A6A5-B14065B48AB8}">
  <ds:schemaRefs/>
</ds:datastoreItem>
</file>

<file path=customXml/itemProps3.xml><?xml version="1.0" encoding="utf-8"?>
<ds:datastoreItem xmlns:ds="http://schemas.openxmlformats.org/officeDocument/2006/customXml" ds:itemID="{9802EA6A-60C2-449F-8CA8-3115335647B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1984</Words>
  <Application>Microsoft Macintosh PowerPoint</Application>
  <PresentationFormat>Widescreen</PresentationFormat>
  <Paragraphs>636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IBM Plex Sans</vt:lpstr>
      <vt:lpstr>IBM Plex Sans Light</vt:lpstr>
      <vt:lpstr>Wingdings</vt:lpstr>
      <vt:lpstr>Office Theme</vt:lpstr>
      <vt:lpstr>IBM 2020 Master template (white background)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minh triết</dc:creator>
  <cp:lastModifiedBy>Zoe Nguyen</cp:lastModifiedBy>
  <cp:revision>832</cp:revision>
  <cp:lastPrinted>2022-09-14T04:06:00Z</cp:lastPrinted>
  <dcterms:created xsi:type="dcterms:W3CDTF">2021-03-03T06:53:00Z</dcterms:created>
  <dcterms:modified xsi:type="dcterms:W3CDTF">2025-10-24T04:09:53Z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0x01010032084AAC1427F54994AB71A217BBFA4B</vt:lpwstr>
  </property>
  <property fmtid="{D5CDD505-2E9C-101B-9397-08002B2CF9AE}" pid="3" name="ClassificationContentMarkingFooterLocations">
    <vt:lpwstr>Office Theme:8</vt:lpwstr>
  </property>
  <property fmtid="{D5CDD505-2E9C-101B-9397-08002B2CF9AE}" pid="4" name="ClassificationContentMarkingFooterText">
    <vt:lpwstr>Classified as Confidential</vt:lpwstr>
  </property>
  <property fmtid="{D5CDD505-2E9C-101B-9397-08002B2CF9AE}" pid="5" name="DLPManualFileClassification">
    <vt:lpwstr>{1A067545-A4E2-4FA1-8094-0D7902669705}</vt:lpwstr>
  </property>
  <property fmtid="{D5CDD505-2E9C-101B-9397-08002B2CF9AE}" pid="6" name="DLPManualFileClassificationLastModifiedBy">
    <vt:lpwstr>SHBHO\thangnc</vt:lpwstr>
  </property>
  <property fmtid="{D5CDD505-2E9C-101B-9397-08002B2CF9AE}" pid="7" name="DLPManualFileClassificationLastModificationDate">
    <vt:lpwstr>1663128936</vt:lpwstr>
  </property>
  <property fmtid="{D5CDD505-2E9C-101B-9397-08002B2CF9AE}" pid="8" name="DLPManualFileClassificationVersion">
    <vt:lpwstr>11.6.400.34</vt:lpwstr>
  </property>
  <property fmtid="{D5CDD505-2E9C-101B-9397-08002B2CF9AE}" pid="9" name="ICV">
    <vt:lpwstr>9C311A28EB85400791E3344353925F98_12</vt:lpwstr>
  </property>
  <property fmtid="{D5CDD505-2E9C-101B-9397-08002B2CF9AE}" pid="10" name="KSOProductBuildVer">
    <vt:lpwstr>1033-12.2.0.21931</vt:lpwstr>
  </property>
</Properties>
</file>